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handoutMasterIdLst>
    <p:handoutMasterId r:id="rId41"/>
  </p:handoutMasterIdLst>
  <p:sldIdLst>
    <p:sldId id="256" r:id="rId5"/>
    <p:sldId id="257" r:id="rId6"/>
    <p:sldId id="274" r:id="rId7"/>
    <p:sldId id="275" r:id="rId8"/>
    <p:sldId id="304" r:id="rId9"/>
    <p:sldId id="303" r:id="rId10"/>
    <p:sldId id="279" r:id="rId11"/>
    <p:sldId id="281" r:id="rId12"/>
    <p:sldId id="284" r:id="rId13"/>
    <p:sldId id="283" r:id="rId14"/>
    <p:sldId id="285" r:id="rId15"/>
    <p:sldId id="282" r:id="rId16"/>
    <p:sldId id="287" r:id="rId17"/>
    <p:sldId id="289" r:id="rId18"/>
    <p:sldId id="290" r:id="rId19"/>
    <p:sldId id="301" r:id="rId20"/>
    <p:sldId id="295" r:id="rId21"/>
    <p:sldId id="294" r:id="rId22"/>
    <p:sldId id="292" r:id="rId23"/>
    <p:sldId id="293" r:id="rId24"/>
    <p:sldId id="297" r:id="rId25"/>
    <p:sldId id="298" r:id="rId26"/>
    <p:sldId id="299" r:id="rId27"/>
    <p:sldId id="300" r:id="rId28"/>
    <p:sldId id="305" r:id="rId29"/>
    <p:sldId id="306" r:id="rId30"/>
    <p:sldId id="307" r:id="rId31"/>
    <p:sldId id="268" r:id="rId32"/>
    <p:sldId id="291" r:id="rId33"/>
    <p:sldId id="273" r:id="rId34"/>
    <p:sldId id="277" r:id="rId35"/>
    <p:sldId id="278" r:id="rId36"/>
    <p:sldId id="280" r:id="rId37"/>
    <p:sldId id="286" r:id="rId38"/>
    <p:sldId id="288" r:id="rId39"/>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05F5"/>
    <a:srgbClr val="F5A2A2"/>
    <a:srgbClr val="7E9FC3"/>
    <a:srgbClr val="234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E61490-0E8B-644D-8D6F-07FD60935E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808BC33-5051-4F47-9BDC-B6BF899F99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30B59F-B68B-F44C-8E5A-5E36736389EC}" type="datetime1">
              <a:rPr lang="en-US" smtClean="0"/>
              <a:t>12/28/2022</a:t>
            </a:fld>
            <a:endParaRPr lang="en-US"/>
          </a:p>
        </p:txBody>
      </p:sp>
      <p:sp>
        <p:nvSpPr>
          <p:cNvPr id="4" name="Footer Placeholder 3">
            <a:extLst>
              <a:ext uri="{FF2B5EF4-FFF2-40B4-BE49-F238E27FC236}">
                <a16:creationId xmlns:a16="http://schemas.microsoft.com/office/drawing/2014/main" id="{A4B2F1AE-0268-9D47-9C57-E38840087F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B1B0A12-556D-4040-BD94-D45B66FF4E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7D9D23-156F-764B-89C5-48BBF252807B}" type="slidenum">
              <a:rPr lang="en-US" smtClean="0"/>
              <a:t>‹#›</a:t>
            </a:fld>
            <a:endParaRPr lang="en-US"/>
          </a:p>
        </p:txBody>
      </p:sp>
    </p:spTree>
    <p:extLst>
      <p:ext uri="{BB962C8B-B14F-4D97-AF65-F5344CB8AC3E}">
        <p14:creationId xmlns:p14="http://schemas.microsoft.com/office/powerpoint/2010/main" val="380223197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F39DE-44BD-9F4B-B4BB-A575182E7BAB}" type="datetime1">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60C0C2-B960-6944-9880-3960BE984E8C}" type="slidenum">
              <a:rPr lang="en-US" smtClean="0"/>
              <a:t>‹#›</a:t>
            </a:fld>
            <a:endParaRPr lang="en-US"/>
          </a:p>
        </p:txBody>
      </p:sp>
    </p:spTree>
    <p:extLst>
      <p:ext uri="{BB962C8B-B14F-4D97-AF65-F5344CB8AC3E}">
        <p14:creationId xmlns:p14="http://schemas.microsoft.com/office/powerpoint/2010/main" val="351855650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picture we could see that lymph nodes are close to breast organ. </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6160C0C2-B960-6944-9880-3960BE984E8C}" type="slidenum">
              <a:rPr lang="en-US" smtClean="0"/>
              <a:t>2</a:t>
            </a:fld>
            <a:endParaRPr lang="en-US"/>
          </a:p>
        </p:txBody>
      </p:sp>
    </p:spTree>
    <p:extLst>
      <p:ext uri="{BB962C8B-B14F-4D97-AF65-F5344CB8AC3E}">
        <p14:creationId xmlns:p14="http://schemas.microsoft.com/office/powerpoint/2010/main" val="1275268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22</a:t>
            </a:fld>
            <a:endParaRPr lang="en-US"/>
          </a:p>
        </p:txBody>
      </p:sp>
    </p:spTree>
    <p:extLst>
      <p:ext uri="{BB962C8B-B14F-4D97-AF65-F5344CB8AC3E}">
        <p14:creationId xmlns:p14="http://schemas.microsoft.com/office/powerpoint/2010/main" val="3624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23</a:t>
            </a:fld>
            <a:endParaRPr lang="en-US"/>
          </a:p>
        </p:txBody>
      </p:sp>
    </p:spTree>
    <p:extLst>
      <p:ext uri="{BB962C8B-B14F-4D97-AF65-F5344CB8AC3E}">
        <p14:creationId xmlns:p14="http://schemas.microsoft.com/office/powerpoint/2010/main" val="3408622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24</a:t>
            </a:fld>
            <a:endParaRPr lang="en-US"/>
          </a:p>
        </p:txBody>
      </p:sp>
    </p:spTree>
    <p:extLst>
      <p:ext uri="{BB962C8B-B14F-4D97-AF65-F5344CB8AC3E}">
        <p14:creationId xmlns:p14="http://schemas.microsoft.com/office/powerpoint/2010/main" val="1773443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25</a:t>
            </a:fld>
            <a:endParaRPr lang="en-US"/>
          </a:p>
        </p:txBody>
      </p:sp>
    </p:spTree>
    <p:extLst>
      <p:ext uri="{BB962C8B-B14F-4D97-AF65-F5344CB8AC3E}">
        <p14:creationId xmlns:p14="http://schemas.microsoft.com/office/powerpoint/2010/main" val="1391732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26</a:t>
            </a:fld>
            <a:endParaRPr lang="en-US"/>
          </a:p>
        </p:txBody>
      </p:sp>
    </p:spTree>
    <p:extLst>
      <p:ext uri="{BB962C8B-B14F-4D97-AF65-F5344CB8AC3E}">
        <p14:creationId xmlns:p14="http://schemas.microsoft.com/office/powerpoint/2010/main" val="196563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27</a:t>
            </a:fld>
            <a:endParaRPr lang="en-US"/>
          </a:p>
        </p:txBody>
      </p:sp>
    </p:spTree>
    <p:extLst>
      <p:ext uri="{BB962C8B-B14F-4D97-AF65-F5344CB8AC3E}">
        <p14:creationId xmlns:p14="http://schemas.microsoft.com/office/powerpoint/2010/main" val="3712854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29</a:t>
            </a:fld>
            <a:endParaRPr lang="en-US"/>
          </a:p>
        </p:txBody>
      </p:sp>
    </p:spTree>
    <p:extLst>
      <p:ext uri="{BB962C8B-B14F-4D97-AF65-F5344CB8AC3E}">
        <p14:creationId xmlns:p14="http://schemas.microsoft.com/office/powerpoint/2010/main" val="330195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35</a:t>
            </a:fld>
            <a:endParaRPr lang="en-US"/>
          </a:p>
        </p:txBody>
      </p:sp>
    </p:spTree>
    <p:extLst>
      <p:ext uri="{BB962C8B-B14F-4D97-AF65-F5344CB8AC3E}">
        <p14:creationId xmlns:p14="http://schemas.microsoft.com/office/powerpoint/2010/main" val="4212248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picture we could see that lymph nodes are close to breast organ. </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6160C0C2-B960-6944-9880-3960BE984E8C}" type="slidenum">
              <a:rPr lang="en-US" smtClean="0"/>
              <a:t>3</a:t>
            </a:fld>
            <a:endParaRPr lang="en-US"/>
          </a:p>
        </p:txBody>
      </p:sp>
    </p:spTree>
    <p:extLst>
      <p:ext uri="{BB962C8B-B14F-4D97-AF65-F5344CB8AC3E}">
        <p14:creationId xmlns:p14="http://schemas.microsoft.com/office/powerpoint/2010/main" val="33483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picture we could see that lymph nodes are close to breast organ. </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6160C0C2-B960-6944-9880-3960BE984E8C}" type="slidenum">
              <a:rPr lang="en-US" smtClean="0"/>
              <a:t>4</a:t>
            </a:fld>
            <a:endParaRPr lang="en-US"/>
          </a:p>
        </p:txBody>
      </p:sp>
    </p:spTree>
    <p:extLst>
      <p:ext uri="{BB962C8B-B14F-4D97-AF65-F5344CB8AC3E}">
        <p14:creationId xmlns:p14="http://schemas.microsoft.com/office/powerpoint/2010/main" val="2668174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picture we could see that lymph nodes are close to breast organ. </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6160C0C2-B960-6944-9880-3960BE984E8C}" type="slidenum">
              <a:rPr lang="en-US" smtClean="0"/>
              <a:t>5</a:t>
            </a:fld>
            <a:endParaRPr lang="en-US"/>
          </a:p>
        </p:txBody>
      </p:sp>
    </p:spTree>
    <p:extLst>
      <p:ext uri="{BB962C8B-B14F-4D97-AF65-F5344CB8AC3E}">
        <p14:creationId xmlns:p14="http://schemas.microsoft.com/office/powerpoint/2010/main" val="2813365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17</a:t>
            </a:fld>
            <a:endParaRPr lang="en-US"/>
          </a:p>
        </p:txBody>
      </p:sp>
    </p:spTree>
    <p:extLst>
      <p:ext uri="{BB962C8B-B14F-4D97-AF65-F5344CB8AC3E}">
        <p14:creationId xmlns:p14="http://schemas.microsoft.com/office/powerpoint/2010/main" val="393229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18</a:t>
            </a:fld>
            <a:endParaRPr lang="en-US"/>
          </a:p>
        </p:txBody>
      </p:sp>
    </p:spTree>
    <p:extLst>
      <p:ext uri="{BB962C8B-B14F-4D97-AF65-F5344CB8AC3E}">
        <p14:creationId xmlns:p14="http://schemas.microsoft.com/office/powerpoint/2010/main" val="139948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19</a:t>
            </a:fld>
            <a:endParaRPr lang="en-US"/>
          </a:p>
        </p:txBody>
      </p:sp>
    </p:spTree>
    <p:extLst>
      <p:ext uri="{BB962C8B-B14F-4D97-AF65-F5344CB8AC3E}">
        <p14:creationId xmlns:p14="http://schemas.microsoft.com/office/powerpoint/2010/main" val="2912184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20</a:t>
            </a:fld>
            <a:endParaRPr lang="en-US"/>
          </a:p>
        </p:txBody>
      </p:sp>
    </p:spTree>
    <p:extLst>
      <p:ext uri="{BB962C8B-B14F-4D97-AF65-F5344CB8AC3E}">
        <p14:creationId xmlns:p14="http://schemas.microsoft.com/office/powerpoint/2010/main" val="2201220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SSE: Sum of squared errors can be influenced by the number of inputs. So we choose MSE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AEEF39DE-44BD-9F4B-B4BB-A575182E7BAB}" type="datetime1">
              <a:rPr lang="en-US" smtClean="0"/>
              <a:t>12/28/2022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6160C0C2-B960-6944-9880-3960BE984E8C}" type="slidenum">
              <a:rPr lang="en-US" smtClean="0"/>
              <a:t>21</a:t>
            </a:fld>
            <a:endParaRPr lang="en-US"/>
          </a:p>
        </p:txBody>
      </p:sp>
    </p:spTree>
    <p:extLst>
      <p:ext uri="{BB962C8B-B14F-4D97-AF65-F5344CB8AC3E}">
        <p14:creationId xmlns:p14="http://schemas.microsoft.com/office/powerpoint/2010/main" val="1459009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20FC6C-C2D0-784B-96BF-963AD9FF954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B35FC4C-0992-9C4F-887E-D7F68C1AA685}"/>
              </a:ext>
            </a:extLst>
          </p:cNvPr>
          <p:cNvSpPr>
            <a:spLocks noGrp="1"/>
          </p:cNvSpPr>
          <p:nvPr>
            <p:ph type="subTitle" idx="1" hasCustomPrompt="1"/>
          </p:nvPr>
        </p:nvSpPr>
        <p:spPr>
          <a:xfrm>
            <a:off x="1524000" y="2690571"/>
            <a:ext cx="9144000" cy="668855"/>
          </a:xfrm>
          <a:prstGeom prst="rect">
            <a:avLst/>
          </a:prstGeom>
        </p:spPr>
        <p:txBody>
          <a:bodyPr/>
          <a:lstStyle>
            <a:lvl1pPr marL="0" indent="0" algn="l">
              <a:buNone/>
              <a:defRPr sz="2400" b="0" i="0">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itle 10">
            <a:extLst>
              <a:ext uri="{FF2B5EF4-FFF2-40B4-BE49-F238E27FC236}">
                <a16:creationId xmlns:a16="http://schemas.microsoft.com/office/drawing/2014/main" id="{1E46AAA0-E2EF-E44A-A6D5-B65457731966}"/>
              </a:ext>
            </a:extLst>
          </p:cNvPr>
          <p:cNvSpPr>
            <a:spLocks noGrp="1"/>
          </p:cNvSpPr>
          <p:nvPr>
            <p:ph type="title" hasCustomPrompt="1"/>
          </p:nvPr>
        </p:nvSpPr>
        <p:spPr>
          <a:xfrm>
            <a:off x="1524000" y="1113184"/>
            <a:ext cx="9144000" cy="1507606"/>
          </a:xfrm>
          <a:prstGeom prst="rect">
            <a:avLst/>
          </a:prstGeom>
        </p:spPr>
        <p:txBody>
          <a:bodyPr anchor="b"/>
          <a:lstStyle>
            <a:lvl1pPr>
              <a:defRPr b="0" i="0">
                <a:solidFill>
                  <a:srgbClr val="234078"/>
                </a:solidFill>
                <a:latin typeface="Franklin Gothic Medium" panose="020B0603020102020204" pitchFamily="34" charset="0"/>
              </a:defRPr>
            </a:lvl1pPr>
          </a:lstStyle>
          <a:p>
            <a:r>
              <a:rPr lang="en-US"/>
              <a:t>Click to add title</a:t>
            </a:r>
          </a:p>
        </p:txBody>
      </p:sp>
    </p:spTree>
    <p:extLst>
      <p:ext uri="{BB962C8B-B14F-4D97-AF65-F5344CB8AC3E}">
        <p14:creationId xmlns:p14="http://schemas.microsoft.com/office/powerpoint/2010/main" val="9028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188F5E-23B4-8345-B2A5-105EF759DFE1}"/>
              </a:ext>
            </a:extLst>
          </p:cNvPr>
          <p:cNvPicPr>
            <a:picLocks noChangeAspect="1"/>
          </p:cNvPicPr>
          <p:nvPr userDrawn="1"/>
        </p:nvPicPr>
        <p:blipFill>
          <a:blip r:embed="rId2"/>
          <a:stretch>
            <a:fillRect/>
          </a:stretch>
        </p:blipFill>
        <p:spPr>
          <a:xfrm>
            <a:off x="-2" y="-1"/>
            <a:ext cx="12192002" cy="6858001"/>
          </a:xfrm>
          <a:prstGeom prst="rect">
            <a:avLst/>
          </a:prstGeom>
        </p:spPr>
      </p:pic>
      <p:sp>
        <p:nvSpPr>
          <p:cNvPr id="2" name="Title 1">
            <a:extLst>
              <a:ext uri="{FF2B5EF4-FFF2-40B4-BE49-F238E27FC236}">
                <a16:creationId xmlns:a16="http://schemas.microsoft.com/office/drawing/2014/main" id="{3FACD065-015B-2A4A-91EC-6E198CAAB3C9}"/>
              </a:ext>
            </a:extLst>
          </p:cNvPr>
          <p:cNvSpPr>
            <a:spLocks noGrp="1"/>
          </p:cNvSpPr>
          <p:nvPr>
            <p:ph type="title" hasCustomPrompt="1"/>
          </p:nvPr>
        </p:nvSpPr>
        <p:spPr>
          <a:xfrm>
            <a:off x="838200" y="365125"/>
            <a:ext cx="10515600" cy="1026353"/>
          </a:xfrm>
          <a:prstGeom prst="rect">
            <a:avLst/>
          </a:prstGeom>
        </p:spPr>
        <p:txBody>
          <a:bodyPr anchor="ctr"/>
          <a:lstStyle>
            <a:lvl1pPr>
              <a:defRPr b="0" i="0">
                <a:solidFill>
                  <a:srgbClr val="7E9FC3"/>
                </a:solidFill>
                <a:latin typeface="Franklin Gothic Medium" panose="020B0603020102020204" pitchFamily="34" charset="0"/>
              </a:defRPr>
            </a:lvl1pPr>
          </a:lstStyle>
          <a:p>
            <a:r>
              <a:rPr lang="en-US"/>
              <a:t>Click to add title</a:t>
            </a:r>
          </a:p>
        </p:txBody>
      </p:sp>
      <p:sp>
        <p:nvSpPr>
          <p:cNvPr id="3" name="Content Placeholder 2">
            <a:extLst>
              <a:ext uri="{FF2B5EF4-FFF2-40B4-BE49-F238E27FC236}">
                <a16:creationId xmlns:a16="http://schemas.microsoft.com/office/drawing/2014/main" id="{E28639DD-54B2-D940-A95F-4337D9FDCCA3}"/>
              </a:ext>
            </a:extLst>
          </p:cNvPr>
          <p:cNvSpPr>
            <a:spLocks noGrp="1"/>
          </p:cNvSpPr>
          <p:nvPr>
            <p:ph sz="half" idx="1"/>
          </p:nvPr>
        </p:nvSpPr>
        <p:spPr>
          <a:xfrm>
            <a:off x="838199" y="1391478"/>
            <a:ext cx="10515599" cy="4785485"/>
          </a:xfrm>
          <a:prstGeom prst="rect">
            <a:avLst/>
          </a:prstGeom>
        </p:spPr>
        <p:txBody>
          <a:bodyPr/>
          <a:lstStyle>
            <a:lvl1pPr>
              <a:defRPr b="0" i="0">
                <a:latin typeface="Franklin Gothic Book" panose="020B0503020102020204" pitchFamily="34" charset="0"/>
              </a:defRPr>
            </a:lvl1pPr>
          </a:lstStyle>
          <a:p>
            <a:pPr lvl="0"/>
            <a:r>
              <a:rPr lang="en-US"/>
              <a:t>Edit Master text styles</a:t>
            </a:r>
          </a:p>
        </p:txBody>
      </p:sp>
      <p:sp>
        <p:nvSpPr>
          <p:cNvPr id="5" name="TextBox 4">
            <a:extLst>
              <a:ext uri="{FF2B5EF4-FFF2-40B4-BE49-F238E27FC236}">
                <a16:creationId xmlns:a16="http://schemas.microsoft.com/office/drawing/2014/main" id="{0D99DC2A-0A86-AC42-B596-6044546DBD64}"/>
              </a:ext>
            </a:extLst>
          </p:cNvPr>
          <p:cNvSpPr txBox="1"/>
          <p:nvPr userDrawn="1"/>
        </p:nvSpPr>
        <p:spPr>
          <a:xfrm>
            <a:off x="11625944" y="6383515"/>
            <a:ext cx="457176" cy="369332"/>
          </a:xfrm>
          <a:prstGeom prst="rect">
            <a:avLst/>
          </a:prstGeom>
          <a:noFill/>
        </p:spPr>
        <p:txBody>
          <a:bodyPr wrap="none" rtlCol="0">
            <a:spAutoFit/>
          </a:bodyPr>
          <a:lstStyle/>
          <a:p>
            <a:fld id="{8CE81201-A5F3-B248-8E6A-3DAD79E0A584}" type="slidenum">
              <a:rPr lang="en-US" smtClean="0">
                <a:solidFill>
                  <a:schemeClr val="bg1"/>
                </a:solidFill>
              </a:rPr>
              <a:t>‹#›</a:t>
            </a:fld>
            <a:endParaRPr lang="en-US">
              <a:solidFill>
                <a:schemeClr val="bg1"/>
              </a:solidFill>
            </a:endParaRPr>
          </a:p>
        </p:txBody>
      </p:sp>
    </p:spTree>
    <p:extLst>
      <p:ext uri="{BB962C8B-B14F-4D97-AF65-F5344CB8AC3E}">
        <p14:creationId xmlns:p14="http://schemas.microsoft.com/office/powerpoint/2010/main" val="3851741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DD13C4C-8CC2-B54D-90C2-18D9FF43FDC4}"/>
              </a:ext>
            </a:extLst>
          </p:cNvPr>
          <p:cNvGraphicFramePr>
            <a:graphicFrameLocks noChangeAspect="1"/>
          </p:cNvGraphicFramePr>
          <p:nvPr userDrawn="1">
            <p:custDataLst>
              <p:tags r:id="rId4"/>
            </p:custDataLst>
            <p:extLst>
              <p:ext uri="{D42A27DB-BD31-4B8C-83A1-F6EECF244321}">
                <p14:modId xmlns:p14="http://schemas.microsoft.com/office/powerpoint/2010/main" val="39022337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504176280"/>
      </p:ext>
    </p:extLst>
  </p:cSld>
  <p:clrMap bg1="lt1" tx1="dk1" bg2="lt2" tx2="dk2" accent1="accent1" accent2="accent2" accent3="accent3" accent4="accent4" accent5="accent5" accent6="accent6" hlink="hlink" folHlink="folHlink"/>
  <p:sldLayoutIdLst>
    <p:sldLayoutId id="2147483649" r:id="rId1"/>
    <p:sldLayoutId id="2147483652"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reddit.com/r/worldnews/?h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wsj.com/?mod=wsjheader_logo"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ddit.com/r/worldnews/?h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wsj.com/?mod=wsjheader_logo"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2A38606-4ABE-9A4A-AE82-61F9DDB56BF2}"/>
              </a:ext>
            </a:extLst>
          </p:cNvPr>
          <p:cNvGraphicFramePr>
            <a:graphicFrameLocks noChangeAspect="1"/>
          </p:cNvGraphicFramePr>
          <p:nvPr>
            <p:custDataLst>
              <p:tags r:id="rId1"/>
            </p:custDataLst>
            <p:extLst>
              <p:ext uri="{D42A27DB-BD31-4B8C-83A1-F6EECF244321}">
                <p14:modId xmlns:p14="http://schemas.microsoft.com/office/powerpoint/2010/main" val="42763071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0" name=""/>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15D5106-4953-9A4C-BA98-584B415898D1}"/>
              </a:ext>
            </a:extLst>
          </p:cNvPr>
          <p:cNvSpPr>
            <a:spLocks noGrp="1"/>
          </p:cNvSpPr>
          <p:nvPr>
            <p:ph type="title"/>
          </p:nvPr>
        </p:nvSpPr>
        <p:spPr>
          <a:xfrm>
            <a:off x="1271027" y="1631201"/>
            <a:ext cx="8883627" cy="940047"/>
          </a:xfrm>
        </p:spPr>
        <p:txBody>
          <a:bodyPr vert="horz" lIns="91440" tIns="45720" rIns="91440" bIns="45720" anchor="b"/>
          <a:lstStyle/>
          <a:p>
            <a:r>
              <a:rPr lang="en-US" sz="4800" dirty="0">
                <a:latin typeface="Franklin Gothic Medium"/>
              </a:rPr>
              <a:t>Topic Analysis on </a:t>
            </a:r>
            <a:br>
              <a:rPr lang="en-US" sz="4800" dirty="0"/>
            </a:br>
            <a:r>
              <a:rPr lang="en-US" sz="4800" dirty="0">
                <a:latin typeface="Franklin Gothic Medium"/>
              </a:rPr>
              <a:t>Stock Market Prediction</a:t>
            </a:r>
          </a:p>
        </p:txBody>
      </p:sp>
      <p:sp>
        <p:nvSpPr>
          <p:cNvPr id="4" name="Subtitle 1">
            <a:extLst>
              <a:ext uri="{FF2B5EF4-FFF2-40B4-BE49-F238E27FC236}">
                <a16:creationId xmlns:a16="http://schemas.microsoft.com/office/drawing/2014/main" id="{01F86F69-15C6-4E40-A353-D52D462222B5}"/>
              </a:ext>
            </a:extLst>
          </p:cNvPr>
          <p:cNvSpPr txBox="1">
            <a:spLocks/>
          </p:cNvSpPr>
          <p:nvPr/>
        </p:nvSpPr>
        <p:spPr>
          <a:xfrm>
            <a:off x="1271027" y="4756775"/>
            <a:ext cx="6224647" cy="66885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Franklin Gothic Book" panose="020B05030201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a:t>DAAN 888 - Analytics Design Implementation </a:t>
            </a:r>
            <a:r>
              <a:rPr lang="en-US" sz="1800"/>
              <a:t>(Fall, 2022)</a:t>
            </a:r>
          </a:p>
          <a:p>
            <a:r>
              <a:rPr lang="en-US" sz="1800"/>
              <a:t>Dr. Satish Mahadevan Srinivasan</a:t>
            </a:r>
          </a:p>
        </p:txBody>
      </p:sp>
      <p:sp>
        <p:nvSpPr>
          <p:cNvPr id="5" name="Subtitle 1">
            <a:extLst>
              <a:ext uri="{FF2B5EF4-FFF2-40B4-BE49-F238E27FC236}">
                <a16:creationId xmlns:a16="http://schemas.microsoft.com/office/drawing/2014/main" id="{E475980D-2814-800B-B4D7-6C15E396EB59}"/>
              </a:ext>
            </a:extLst>
          </p:cNvPr>
          <p:cNvSpPr>
            <a:spLocks noGrp="1"/>
          </p:cNvSpPr>
          <p:nvPr>
            <p:ph type="subTitle" idx="1"/>
          </p:nvPr>
        </p:nvSpPr>
        <p:spPr>
          <a:xfrm>
            <a:off x="1271027" y="3231991"/>
            <a:ext cx="9144000" cy="1223036"/>
          </a:xfrm>
        </p:spPr>
        <p:txBody>
          <a:bodyPr lIns="91440" tIns="45720" rIns="91440" bIns="45720" anchor="t"/>
          <a:lstStyle/>
          <a:p>
            <a:r>
              <a:rPr lang="en-US" dirty="0">
                <a:latin typeface="Franklin Gothic Book"/>
              </a:rPr>
              <a:t>Satoshi Taniguchi</a:t>
            </a:r>
          </a:p>
          <a:p>
            <a:r>
              <a:rPr lang="en-US" dirty="0" err="1">
                <a:latin typeface="Franklin Gothic Book"/>
              </a:rPr>
              <a:t>Kavuri</a:t>
            </a:r>
            <a:r>
              <a:rPr lang="en-US" dirty="0">
                <a:latin typeface="Franklin Gothic Book"/>
              </a:rPr>
              <a:t> Lakshmi Kausalya</a:t>
            </a:r>
          </a:p>
          <a:p>
            <a:r>
              <a:rPr lang="en-US" dirty="0">
                <a:latin typeface="Franklin Gothic Book"/>
              </a:rPr>
              <a:t>Junjun Tao</a:t>
            </a:r>
          </a:p>
        </p:txBody>
      </p:sp>
    </p:spTree>
    <p:extLst>
      <p:ext uri="{BB962C8B-B14F-4D97-AF65-F5344CB8AC3E}">
        <p14:creationId xmlns:p14="http://schemas.microsoft.com/office/powerpoint/2010/main" val="1999593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853C-D5DD-50BF-983D-72964CA3ECC8}"/>
              </a:ext>
            </a:extLst>
          </p:cNvPr>
          <p:cNvSpPr>
            <a:spLocks noGrp="1"/>
          </p:cNvSpPr>
          <p:nvPr>
            <p:ph type="title"/>
          </p:nvPr>
        </p:nvSpPr>
        <p:spPr/>
        <p:txBody>
          <a:bodyPr lIns="91440" tIns="45720" rIns="91440" bIns="45720" anchor="ctr"/>
          <a:lstStyle/>
          <a:p>
            <a:r>
              <a:rPr lang="en-US">
                <a:latin typeface="Franklin Gothic Medium"/>
              </a:rPr>
              <a:t>Data Transformation – News Data</a:t>
            </a:r>
            <a:endParaRPr lang="en-US"/>
          </a:p>
        </p:txBody>
      </p:sp>
      <p:sp>
        <p:nvSpPr>
          <p:cNvPr id="3" name="Content Placeholder 2">
            <a:extLst>
              <a:ext uri="{FF2B5EF4-FFF2-40B4-BE49-F238E27FC236}">
                <a16:creationId xmlns:a16="http://schemas.microsoft.com/office/drawing/2014/main" id="{FBF25DD2-50D1-72DA-D096-C16539EFF309}"/>
              </a:ext>
            </a:extLst>
          </p:cNvPr>
          <p:cNvSpPr>
            <a:spLocks noGrp="1"/>
          </p:cNvSpPr>
          <p:nvPr>
            <p:ph sz="half" idx="1"/>
          </p:nvPr>
        </p:nvSpPr>
        <p:spPr>
          <a:xfrm>
            <a:off x="838199" y="1391478"/>
            <a:ext cx="10515599" cy="2696131"/>
          </a:xfrm>
        </p:spPr>
        <p:txBody>
          <a:bodyPr lIns="91440" tIns="45720" rIns="91440" bIns="45720" anchor="t"/>
          <a:lstStyle/>
          <a:p>
            <a:r>
              <a:rPr lang="en-US" sz="2400">
                <a:latin typeface="Franklin Gothic Book"/>
              </a:rPr>
              <a:t>Use </a:t>
            </a:r>
            <a:r>
              <a:rPr lang="en-US" sz="2400" err="1">
                <a:latin typeface="Franklin Gothic Book"/>
              </a:rPr>
              <a:t>TfidfVectorizer</a:t>
            </a:r>
            <a:r>
              <a:rPr lang="en-US" sz="2400">
                <a:latin typeface="Franklin Gothic Book"/>
              </a:rPr>
              <a:t>() in </a:t>
            </a:r>
            <a:r>
              <a:rPr lang="en-US" sz="2400" err="1">
                <a:latin typeface="Franklin Gothic Book"/>
              </a:rPr>
              <a:t>Sklearn</a:t>
            </a:r>
            <a:r>
              <a:rPr lang="en-US" sz="2400">
                <a:latin typeface="Franklin Gothic Book"/>
              </a:rPr>
              <a:t> to build vectorizer. The vectorizer tokenizes the sentences and removes the </a:t>
            </a:r>
            <a:r>
              <a:rPr lang="en-US" sz="2400" err="1">
                <a:latin typeface="Franklin Gothic Book"/>
              </a:rPr>
              <a:t>stopwords</a:t>
            </a:r>
            <a:r>
              <a:rPr lang="en-US" sz="2400">
                <a:latin typeface="Franklin Gothic Book"/>
              </a:rPr>
              <a:t>. It also transforms sentences into lower case.  </a:t>
            </a:r>
            <a:endParaRPr lang="en-US" sz="2400"/>
          </a:p>
        </p:txBody>
      </p:sp>
      <p:sp>
        <p:nvSpPr>
          <p:cNvPr id="6" name="Content Placeholder 2">
            <a:extLst>
              <a:ext uri="{FF2B5EF4-FFF2-40B4-BE49-F238E27FC236}">
                <a16:creationId xmlns:a16="http://schemas.microsoft.com/office/drawing/2014/main" id="{12201D05-4A6C-BA5B-B383-722917D20758}"/>
              </a:ext>
            </a:extLst>
          </p:cNvPr>
          <p:cNvSpPr txBox="1">
            <a:spLocks/>
          </p:cNvSpPr>
          <p:nvPr/>
        </p:nvSpPr>
        <p:spPr>
          <a:xfrm>
            <a:off x="843115" y="5415329"/>
            <a:ext cx="10515599" cy="269613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Franklin Gothic Book"/>
              </a:rPr>
              <a:t>The shape of vector shows that we have 90,245 total news records and 6376 unique words after removing the </a:t>
            </a:r>
            <a:r>
              <a:rPr lang="en-US" sz="2400" err="1">
                <a:latin typeface="Franklin Gothic Book"/>
              </a:rPr>
              <a:t>stopwords</a:t>
            </a:r>
            <a:r>
              <a:rPr lang="en-US" sz="2400">
                <a:latin typeface="Franklin Gothic Book"/>
              </a:rPr>
              <a:t>.</a:t>
            </a:r>
            <a:endParaRPr lang="en-US" sz="2400"/>
          </a:p>
        </p:txBody>
      </p:sp>
      <p:pic>
        <p:nvPicPr>
          <p:cNvPr id="4" name="Picture 4" descr="Graphical user interface, text, application, email&#10;&#10;Description automatically generated">
            <a:extLst>
              <a:ext uri="{FF2B5EF4-FFF2-40B4-BE49-F238E27FC236}">
                <a16:creationId xmlns:a16="http://schemas.microsoft.com/office/drawing/2014/main" id="{3F3C9CA0-BC29-6C67-A822-CE35A2CA1567}"/>
              </a:ext>
            </a:extLst>
          </p:cNvPr>
          <p:cNvPicPr>
            <a:picLocks noChangeAspect="1"/>
          </p:cNvPicPr>
          <p:nvPr/>
        </p:nvPicPr>
        <p:blipFill>
          <a:blip r:embed="rId2"/>
          <a:stretch>
            <a:fillRect/>
          </a:stretch>
        </p:blipFill>
        <p:spPr>
          <a:xfrm>
            <a:off x="1037303" y="2562180"/>
            <a:ext cx="10424650" cy="2569384"/>
          </a:xfrm>
          <a:prstGeom prst="rect">
            <a:avLst/>
          </a:prstGeom>
        </p:spPr>
      </p:pic>
    </p:spTree>
    <p:extLst>
      <p:ext uri="{BB962C8B-B14F-4D97-AF65-F5344CB8AC3E}">
        <p14:creationId xmlns:p14="http://schemas.microsoft.com/office/powerpoint/2010/main" val="63279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853C-D5DD-50BF-983D-72964CA3ECC8}"/>
              </a:ext>
            </a:extLst>
          </p:cNvPr>
          <p:cNvSpPr>
            <a:spLocks noGrp="1"/>
          </p:cNvSpPr>
          <p:nvPr>
            <p:ph type="title"/>
          </p:nvPr>
        </p:nvSpPr>
        <p:spPr>
          <a:xfrm>
            <a:off x="838200" y="57867"/>
            <a:ext cx="10515600" cy="1026353"/>
          </a:xfrm>
        </p:spPr>
        <p:txBody>
          <a:bodyPr lIns="91440" tIns="45720" rIns="91440" bIns="45720" anchor="ctr"/>
          <a:lstStyle/>
          <a:p>
            <a:r>
              <a:rPr lang="en-US">
                <a:latin typeface="Franklin Gothic Medium"/>
              </a:rPr>
              <a:t>Features Reduction– News Data</a:t>
            </a:r>
            <a:endParaRPr lang="en-US"/>
          </a:p>
        </p:txBody>
      </p:sp>
      <p:sp>
        <p:nvSpPr>
          <p:cNvPr id="3" name="Content Placeholder 2">
            <a:extLst>
              <a:ext uri="{FF2B5EF4-FFF2-40B4-BE49-F238E27FC236}">
                <a16:creationId xmlns:a16="http://schemas.microsoft.com/office/drawing/2014/main" id="{FBF25DD2-50D1-72DA-D096-C16539EFF309}"/>
              </a:ext>
            </a:extLst>
          </p:cNvPr>
          <p:cNvSpPr>
            <a:spLocks noGrp="1"/>
          </p:cNvSpPr>
          <p:nvPr>
            <p:ph sz="half" idx="1"/>
          </p:nvPr>
        </p:nvSpPr>
        <p:spPr>
          <a:xfrm>
            <a:off x="838199" y="838413"/>
            <a:ext cx="10515599" cy="2696131"/>
          </a:xfrm>
        </p:spPr>
        <p:txBody>
          <a:bodyPr lIns="91440" tIns="45720" rIns="91440" bIns="45720" anchor="t"/>
          <a:lstStyle/>
          <a:p>
            <a:r>
              <a:rPr lang="en-US" sz="2400">
                <a:latin typeface="Franklin Gothic Book"/>
              </a:rPr>
              <a:t>Remove infrequent words. Because they’re so rare, the association between them and other words is dominated by noise. So, we kept words whose frequencies are greater than 10. </a:t>
            </a:r>
            <a:endParaRPr lang="en-US" sz="2400"/>
          </a:p>
          <a:p>
            <a:pPr marL="0" indent="0">
              <a:buNone/>
            </a:pPr>
            <a:endParaRPr lang="en-US" sz="2400">
              <a:latin typeface="Franklin Gothic Book"/>
            </a:endParaRPr>
          </a:p>
          <a:p>
            <a:pPr marL="0" indent="0">
              <a:buNone/>
            </a:pPr>
            <a:endParaRPr lang="en-US" sz="2400">
              <a:latin typeface="Franklin Gothic Book"/>
            </a:endParaRPr>
          </a:p>
          <a:p>
            <a:pPr marL="0" indent="0">
              <a:buNone/>
            </a:pPr>
            <a:endParaRPr lang="en-US" sz="2400">
              <a:latin typeface="Franklin Gothic Book"/>
            </a:endParaRPr>
          </a:p>
          <a:p>
            <a:r>
              <a:rPr lang="en-US" sz="2400">
                <a:latin typeface="Franklin Gothic Book"/>
              </a:rPr>
              <a:t>Select features based on chi-squared statistics. Since we are going to use </a:t>
            </a:r>
            <a:r>
              <a:rPr lang="en-US" sz="2400" err="1">
                <a:latin typeface="Franklin Gothic Book"/>
              </a:rPr>
              <a:t>KMeans</a:t>
            </a:r>
            <a:r>
              <a:rPr lang="en-US" sz="2400">
                <a:latin typeface="Franklin Gothic Book"/>
              </a:rPr>
              <a:t> model to perform clustering, we need to select features to reduce the data complexity. In this case, 1000 features with highest chi-squared statistics are selected.</a:t>
            </a:r>
            <a:endParaRPr lang="en-US" sz="2400"/>
          </a:p>
        </p:txBody>
      </p:sp>
      <p:pic>
        <p:nvPicPr>
          <p:cNvPr id="5" name="Picture 6" descr="A screenshot of a computer&#10;&#10;Description automatically generated">
            <a:extLst>
              <a:ext uri="{FF2B5EF4-FFF2-40B4-BE49-F238E27FC236}">
                <a16:creationId xmlns:a16="http://schemas.microsoft.com/office/drawing/2014/main" id="{66729A4A-353E-90C0-67A6-21C4440E60BB}"/>
              </a:ext>
            </a:extLst>
          </p:cNvPr>
          <p:cNvPicPr>
            <a:picLocks noChangeAspect="1"/>
          </p:cNvPicPr>
          <p:nvPr/>
        </p:nvPicPr>
        <p:blipFill>
          <a:blip r:embed="rId2"/>
          <a:stretch>
            <a:fillRect/>
          </a:stretch>
        </p:blipFill>
        <p:spPr>
          <a:xfrm>
            <a:off x="2124996" y="1912939"/>
            <a:ext cx="7524135" cy="1415943"/>
          </a:xfrm>
          <a:prstGeom prst="rect">
            <a:avLst/>
          </a:prstGeom>
        </p:spPr>
      </p:pic>
      <p:pic>
        <p:nvPicPr>
          <p:cNvPr id="8" name="Picture 8" descr="Text&#10;&#10;Description automatically generated">
            <a:extLst>
              <a:ext uri="{FF2B5EF4-FFF2-40B4-BE49-F238E27FC236}">
                <a16:creationId xmlns:a16="http://schemas.microsoft.com/office/drawing/2014/main" id="{6F7E2A5A-7734-7CA6-55E6-08F0EFC0196F}"/>
              </a:ext>
            </a:extLst>
          </p:cNvPr>
          <p:cNvPicPr>
            <a:picLocks noChangeAspect="1"/>
          </p:cNvPicPr>
          <p:nvPr/>
        </p:nvPicPr>
        <p:blipFill>
          <a:blip r:embed="rId3"/>
          <a:stretch>
            <a:fillRect/>
          </a:stretch>
        </p:blipFill>
        <p:spPr>
          <a:xfrm>
            <a:off x="4503174" y="4346640"/>
            <a:ext cx="4586746" cy="2460191"/>
          </a:xfrm>
          <a:prstGeom prst="rect">
            <a:avLst/>
          </a:prstGeom>
        </p:spPr>
      </p:pic>
    </p:spTree>
    <p:extLst>
      <p:ext uri="{BB962C8B-B14F-4D97-AF65-F5344CB8AC3E}">
        <p14:creationId xmlns:p14="http://schemas.microsoft.com/office/powerpoint/2010/main" val="4199403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6083-7549-CC53-A6AE-DCD637EC5B44}"/>
              </a:ext>
            </a:extLst>
          </p:cNvPr>
          <p:cNvSpPr>
            <a:spLocks noGrp="1"/>
          </p:cNvSpPr>
          <p:nvPr>
            <p:ph type="title"/>
          </p:nvPr>
        </p:nvSpPr>
        <p:spPr>
          <a:xfrm>
            <a:off x="838200" y="2561"/>
            <a:ext cx="10515600" cy="1026353"/>
          </a:xfrm>
        </p:spPr>
        <p:txBody>
          <a:bodyPr lIns="91440" tIns="45720" rIns="91440" bIns="45720" anchor="ctr"/>
          <a:lstStyle/>
          <a:p>
            <a:r>
              <a:rPr lang="en-US" dirty="0">
                <a:latin typeface="Franklin Gothic Medium"/>
              </a:rPr>
              <a:t>Data Transformation – Stock price</a:t>
            </a:r>
            <a:endParaRPr lang="en-US" dirty="0"/>
          </a:p>
        </p:txBody>
      </p:sp>
      <p:pic>
        <p:nvPicPr>
          <p:cNvPr id="5" name="Picture 5" descr="Chart, histogram&#10;&#10;Description automatically generated">
            <a:extLst>
              <a:ext uri="{FF2B5EF4-FFF2-40B4-BE49-F238E27FC236}">
                <a16:creationId xmlns:a16="http://schemas.microsoft.com/office/drawing/2014/main" id="{205ED7F4-38E9-870D-DFE0-320FDA2519E8}"/>
              </a:ext>
            </a:extLst>
          </p:cNvPr>
          <p:cNvPicPr>
            <a:picLocks noChangeAspect="1"/>
          </p:cNvPicPr>
          <p:nvPr/>
        </p:nvPicPr>
        <p:blipFill>
          <a:blip r:embed="rId2"/>
          <a:stretch>
            <a:fillRect/>
          </a:stretch>
        </p:blipFill>
        <p:spPr>
          <a:xfrm>
            <a:off x="3347978" y="2904345"/>
            <a:ext cx="5549134" cy="3940525"/>
          </a:xfrm>
          <a:prstGeom prst="rect">
            <a:avLst/>
          </a:prstGeom>
        </p:spPr>
      </p:pic>
      <p:sp>
        <p:nvSpPr>
          <p:cNvPr id="8" name="Content Placeholder 2">
            <a:extLst>
              <a:ext uri="{FF2B5EF4-FFF2-40B4-BE49-F238E27FC236}">
                <a16:creationId xmlns:a16="http://schemas.microsoft.com/office/drawing/2014/main" id="{3BAF3697-2B15-494C-CCD1-862B7F2F3B1E}"/>
              </a:ext>
            </a:extLst>
          </p:cNvPr>
          <p:cNvSpPr txBox="1">
            <a:spLocks/>
          </p:cNvSpPr>
          <p:nvPr/>
        </p:nvSpPr>
        <p:spPr>
          <a:xfrm>
            <a:off x="399216" y="1028914"/>
            <a:ext cx="12009192" cy="170204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Franklin Gothic Book"/>
              </a:rPr>
              <a:t>The Stock price data set</a:t>
            </a:r>
            <a:endParaRPr lang="en-US" sz="2400" dirty="0"/>
          </a:p>
          <a:p>
            <a:pPr marL="0" indent="0">
              <a:buNone/>
            </a:pPr>
            <a:r>
              <a:rPr lang="en-US" sz="2400" dirty="0">
                <a:latin typeface="Franklin Gothic Book"/>
              </a:rPr>
              <a:t>The result of the ADF test indicates that the data is non-stationary at 40%.</a:t>
            </a:r>
          </a:p>
          <a:p>
            <a:pPr marL="342900" indent="-342900"/>
            <a:r>
              <a:rPr lang="en-US" sz="2400" dirty="0">
                <a:latin typeface="Franklin Gothic Book"/>
              </a:rPr>
              <a:t>Step 1: Compute difference</a:t>
            </a:r>
            <a:endParaRPr lang="en-US" dirty="0">
              <a:latin typeface="Franklin Gothic Book"/>
            </a:endParaRPr>
          </a:p>
          <a:p>
            <a:pPr marL="342900" indent="-342900"/>
            <a:r>
              <a:rPr lang="en-US" sz="2400" dirty="0">
                <a:latin typeface="Franklin Gothic Book"/>
              </a:rPr>
              <a:t>Step 2: Confirm that the data is stationary</a:t>
            </a:r>
          </a:p>
          <a:p>
            <a:pPr marL="0" indent="0">
              <a:buNone/>
            </a:pPr>
            <a:endParaRPr lang="en-US" sz="2400" dirty="0"/>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4192789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853C-D5DD-50BF-983D-72964CA3ECC8}"/>
              </a:ext>
            </a:extLst>
          </p:cNvPr>
          <p:cNvSpPr>
            <a:spLocks noGrp="1"/>
          </p:cNvSpPr>
          <p:nvPr>
            <p:ph type="title"/>
          </p:nvPr>
        </p:nvSpPr>
        <p:spPr/>
        <p:txBody>
          <a:bodyPr lIns="91440" tIns="45720" rIns="91440" bIns="45720" anchor="ctr"/>
          <a:lstStyle/>
          <a:p>
            <a:r>
              <a:rPr lang="en-US" dirty="0">
                <a:latin typeface="Franklin Gothic Medium"/>
              </a:rPr>
              <a:t>Data Transformation – Stock price</a:t>
            </a:r>
            <a:endParaRPr lang="en-US" dirty="0"/>
          </a:p>
        </p:txBody>
      </p:sp>
      <p:sp>
        <p:nvSpPr>
          <p:cNvPr id="3" name="Content Placeholder 2">
            <a:extLst>
              <a:ext uri="{FF2B5EF4-FFF2-40B4-BE49-F238E27FC236}">
                <a16:creationId xmlns:a16="http://schemas.microsoft.com/office/drawing/2014/main" id="{FBF25DD2-50D1-72DA-D096-C16539EFF309}"/>
              </a:ext>
            </a:extLst>
          </p:cNvPr>
          <p:cNvSpPr>
            <a:spLocks noGrp="1"/>
          </p:cNvSpPr>
          <p:nvPr>
            <p:ph sz="half" idx="1"/>
          </p:nvPr>
        </p:nvSpPr>
        <p:spPr>
          <a:xfrm>
            <a:off x="838199" y="1391478"/>
            <a:ext cx="10515599" cy="2696131"/>
          </a:xfrm>
        </p:spPr>
        <p:txBody>
          <a:bodyPr lIns="91440" tIns="45720" rIns="91440" bIns="45720" anchor="t"/>
          <a:lstStyle/>
          <a:p>
            <a:r>
              <a:rPr lang="en-US" sz="2400">
                <a:latin typeface="Franklin Gothic Book"/>
              </a:rPr>
              <a:t>We applied differencing (d = 1) to obtain stationary data.</a:t>
            </a:r>
            <a:endParaRPr lang="en-US" sz="2400"/>
          </a:p>
        </p:txBody>
      </p:sp>
      <p:sp>
        <p:nvSpPr>
          <p:cNvPr id="6" name="Content Placeholder 2">
            <a:extLst>
              <a:ext uri="{FF2B5EF4-FFF2-40B4-BE49-F238E27FC236}">
                <a16:creationId xmlns:a16="http://schemas.microsoft.com/office/drawing/2014/main" id="{12201D05-4A6C-BA5B-B383-722917D20758}"/>
              </a:ext>
            </a:extLst>
          </p:cNvPr>
          <p:cNvSpPr txBox="1">
            <a:spLocks/>
          </p:cNvSpPr>
          <p:nvPr/>
        </p:nvSpPr>
        <p:spPr>
          <a:xfrm>
            <a:off x="833219" y="5920030"/>
            <a:ext cx="10515599" cy="269613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Franklin Gothic Book"/>
              </a:rPr>
              <a:t>The result of ADF test indicates that the differenced data is stationary</a:t>
            </a:r>
            <a:endParaRPr lang="en-US" sz="2400"/>
          </a:p>
          <a:p>
            <a:pPr marL="0" indent="0">
              <a:buNone/>
            </a:pPr>
            <a:r>
              <a:rPr lang="en-US" sz="2400">
                <a:latin typeface="Franklin Gothic Book"/>
              </a:rPr>
              <a:t>because the P – value is quite small.</a:t>
            </a:r>
          </a:p>
        </p:txBody>
      </p:sp>
      <p:pic>
        <p:nvPicPr>
          <p:cNvPr id="5" name="Picture 6" descr="Chart&#10;&#10;Description automatically generated">
            <a:extLst>
              <a:ext uri="{FF2B5EF4-FFF2-40B4-BE49-F238E27FC236}">
                <a16:creationId xmlns:a16="http://schemas.microsoft.com/office/drawing/2014/main" id="{CEC8DD3C-2592-F1BF-867D-6C322D436022}"/>
              </a:ext>
            </a:extLst>
          </p:cNvPr>
          <p:cNvPicPr>
            <a:picLocks noChangeAspect="1"/>
          </p:cNvPicPr>
          <p:nvPr/>
        </p:nvPicPr>
        <p:blipFill>
          <a:blip r:embed="rId2"/>
          <a:stretch>
            <a:fillRect/>
          </a:stretch>
        </p:blipFill>
        <p:spPr>
          <a:xfrm>
            <a:off x="1636815" y="1926210"/>
            <a:ext cx="6246419" cy="4074358"/>
          </a:xfrm>
          <a:prstGeom prst="rect">
            <a:avLst/>
          </a:prstGeom>
        </p:spPr>
      </p:pic>
    </p:spTree>
    <p:extLst>
      <p:ext uri="{BB962C8B-B14F-4D97-AF65-F5344CB8AC3E}">
        <p14:creationId xmlns:p14="http://schemas.microsoft.com/office/powerpoint/2010/main" val="3230110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D25ED-D1F9-B65B-943F-7EFB0C089067}"/>
              </a:ext>
            </a:extLst>
          </p:cNvPr>
          <p:cNvSpPr>
            <a:spLocks noGrp="1"/>
          </p:cNvSpPr>
          <p:nvPr>
            <p:ph type="title"/>
          </p:nvPr>
        </p:nvSpPr>
        <p:spPr>
          <a:xfrm>
            <a:off x="825394" y="237058"/>
            <a:ext cx="10515600" cy="1026353"/>
          </a:xfrm>
        </p:spPr>
        <p:txBody>
          <a:bodyPr lIns="91440" tIns="45720" rIns="91440" bIns="45720" anchor="ctr"/>
          <a:lstStyle/>
          <a:p>
            <a:r>
              <a:rPr lang="en-US">
                <a:latin typeface="Franklin Gothic Medium"/>
              </a:rPr>
              <a:t>Modeling Results – News Data </a:t>
            </a:r>
            <a:br>
              <a:rPr lang="en-US">
                <a:latin typeface="Franklin Gothic Medium"/>
              </a:rPr>
            </a:br>
            <a:r>
              <a:rPr lang="en-US">
                <a:latin typeface="Franklin Gothic Medium"/>
              </a:rPr>
              <a:t>(Without Features Deduction)</a:t>
            </a:r>
            <a:endParaRPr lang="en-US"/>
          </a:p>
        </p:txBody>
      </p:sp>
      <p:pic>
        <p:nvPicPr>
          <p:cNvPr id="4" name="Picture 4" descr="Chart, line chart&#10;&#10;Description automatically generated">
            <a:extLst>
              <a:ext uri="{FF2B5EF4-FFF2-40B4-BE49-F238E27FC236}">
                <a16:creationId xmlns:a16="http://schemas.microsoft.com/office/drawing/2014/main" id="{72D8132B-31BD-4020-08E0-9FB1A2E4101E}"/>
              </a:ext>
            </a:extLst>
          </p:cNvPr>
          <p:cNvPicPr>
            <a:picLocks noGrp="1" noChangeAspect="1"/>
          </p:cNvPicPr>
          <p:nvPr>
            <p:ph sz="half" idx="1"/>
          </p:nvPr>
        </p:nvPicPr>
        <p:blipFill>
          <a:blip r:embed="rId2"/>
          <a:stretch>
            <a:fillRect/>
          </a:stretch>
        </p:blipFill>
        <p:spPr>
          <a:xfrm>
            <a:off x="1438078" y="3683881"/>
            <a:ext cx="6459938" cy="3171838"/>
          </a:xfrm>
        </p:spPr>
      </p:pic>
      <p:sp>
        <p:nvSpPr>
          <p:cNvPr id="5" name="Content Placeholder 2">
            <a:extLst>
              <a:ext uri="{FF2B5EF4-FFF2-40B4-BE49-F238E27FC236}">
                <a16:creationId xmlns:a16="http://schemas.microsoft.com/office/drawing/2014/main" id="{30C8A18F-BBFD-8CE7-986A-D38E1EE22D11}"/>
              </a:ext>
            </a:extLst>
          </p:cNvPr>
          <p:cNvSpPr txBox="1">
            <a:spLocks/>
          </p:cNvSpPr>
          <p:nvPr/>
        </p:nvSpPr>
        <p:spPr>
          <a:xfrm>
            <a:off x="825392" y="1589982"/>
            <a:ext cx="11155936" cy="478548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Franklin Gothic Book"/>
              </a:rPr>
              <a:t>We plot the trending line for MSE value to see model's performance with the change of number of clusters. </a:t>
            </a:r>
            <a:endParaRPr lang="en-US"/>
          </a:p>
          <a:p>
            <a:r>
              <a:rPr lang="en-US">
                <a:latin typeface="Franklin Gothic Book"/>
              </a:rPr>
              <a:t>The top terms per cluster are exported. From the results we can have an initial understanding that there are several clusters which regard to topics such as stocks, market, economy and so on. </a:t>
            </a:r>
            <a:endParaRPr lang="en-US"/>
          </a:p>
        </p:txBody>
      </p:sp>
      <p:pic>
        <p:nvPicPr>
          <p:cNvPr id="6" name="Picture 6">
            <a:extLst>
              <a:ext uri="{FF2B5EF4-FFF2-40B4-BE49-F238E27FC236}">
                <a16:creationId xmlns:a16="http://schemas.microsoft.com/office/drawing/2014/main" id="{912641AB-426B-1C07-705F-D84C3DD28734}"/>
              </a:ext>
            </a:extLst>
          </p:cNvPr>
          <p:cNvPicPr>
            <a:picLocks noChangeAspect="1"/>
          </p:cNvPicPr>
          <p:nvPr/>
        </p:nvPicPr>
        <p:blipFill>
          <a:blip r:embed="rId3"/>
          <a:stretch>
            <a:fillRect/>
          </a:stretch>
        </p:blipFill>
        <p:spPr>
          <a:xfrm>
            <a:off x="37247" y="2658675"/>
            <a:ext cx="847591" cy="4114800"/>
          </a:xfrm>
          <a:prstGeom prst="rect">
            <a:avLst/>
          </a:prstGeom>
        </p:spPr>
      </p:pic>
    </p:spTree>
    <p:extLst>
      <p:ext uri="{BB962C8B-B14F-4D97-AF65-F5344CB8AC3E}">
        <p14:creationId xmlns:p14="http://schemas.microsoft.com/office/powerpoint/2010/main" val="315293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D25ED-D1F9-B65B-943F-7EFB0C089067}"/>
              </a:ext>
            </a:extLst>
          </p:cNvPr>
          <p:cNvSpPr>
            <a:spLocks noGrp="1"/>
          </p:cNvSpPr>
          <p:nvPr>
            <p:ph type="title"/>
          </p:nvPr>
        </p:nvSpPr>
        <p:spPr>
          <a:xfrm>
            <a:off x="825394" y="237058"/>
            <a:ext cx="10515600" cy="1026353"/>
          </a:xfrm>
        </p:spPr>
        <p:txBody>
          <a:bodyPr lIns="91440" tIns="45720" rIns="91440" bIns="45720" anchor="ctr"/>
          <a:lstStyle/>
          <a:p>
            <a:r>
              <a:rPr lang="en-US">
                <a:latin typeface="Franklin Gothic Medium"/>
              </a:rPr>
              <a:t>Modeling Results – News Data </a:t>
            </a:r>
            <a:br>
              <a:rPr lang="en-US">
                <a:latin typeface="Franklin Gothic Medium"/>
              </a:rPr>
            </a:br>
            <a:r>
              <a:rPr lang="en-US">
                <a:latin typeface="Franklin Gothic Medium"/>
              </a:rPr>
              <a:t>(With Features Deduction)</a:t>
            </a:r>
            <a:endParaRPr lang="en-US"/>
          </a:p>
        </p:txBody>
      </p:sp>
      <p:sp>
        <p:nvSpPr>
          <p:cNvPr id="5" name="Content Placeholder 2">
            <a:extLst>
              <a:ext uri="{FF2B5EF4-FFF2-40B4-BE49-F238E27FC236}">
                <a16:creationId xmlns:a16="http://schemas.microsoft.com/office/drawing/2014/main" id="{30C8A18F-BBFD-8CE7-986A-D38E1EE22D11}"/>
              </a:ext>
            </a:extLst>
          </p:cNvPr>
          <p:cNvSpPr txBox="1">
            <a:spLocks/>
          </p:cNvSpPr>
          <p:nvPr/>
        </p:nvSpPr>
        <p:spPr>
          <a:xfrm>
            <a:off x="825392" y="885613"/>
            <a:ext cx="11155936" cy="478548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latin typeface="Franklin Gothic Book"/>
              </a:rPr>
              <a:t>The MSE trending line shows that with the features deduction, the model's performance becomes better than before. </a:t>
            </a:r>
          </a:p>
          <a:p>
            <a:r>
              <a:rPr lang="en-US">
                <a:latin typeface="Franklin Gothic Book"/>
              </a:rPr>
              <a:t>We choose 14 to be the final value of clusters number because the slope of MSE trending line becomes smaller after 14.  </a:t>
            </a:r>
            <a:endParaRPr lang="en-US"/>
          </a:p>
        </p:txBody>
      </p:sp>
      <p:pic>
        <p:nvPicPr>
          <p:cNvPr id="8" name="Picture 8" descr="Chart, line chart&#10;&#10;Description automatically generated">
            <a:extLst>
              <a:ext uri="{FF2B5EF4-FFF2-40B4-BE49-F238E27FC236}">
                <a16:creationId xmlns:a16="http://schemas.microsoft.com/office/drawing/2014/main" id="{DA243454-792B-62B9-0B3D-5A4B57DE3900}"/>
              </a:ext>
            </a:extLst>
          </p:cNvPr>
          <p:cNvPicPr>
            <a:picLocks noGrp="1" noChangeAspect="1"/>
          </p:cNvPicPr>
          <p:nvPr>
            <p:ph sz="half" idx="1"/>
          </p:nvPr>
        </p:nvPicPr>
        <p:blipFill>
          <a:blip r:embed="rId2"/>
          <a:stretch>
            <a:fillRect/>
          </a:stretch>
        </p:blipFill>
        <p:spPr>
          <a:xfrm>
            <a:off x="-2738" y="3197225"/>
            <a:ext cx="7574247" cy="3658494"/>
          </a:xfrm>
        </p:spPr>
      </p:pic>
    </p:spTree>
    <p:extLst>
      <p:ext uri="{BB962C8B-B14F-4D97-AF65-F5344CB8AC3E}">
        <p14:creationId xmlns:p14="http://schemas.microsoft.com/office/powerpoint/2010/main" val="4263418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7C69-0E56-F446-BEE6-56D87041FAB5}"/>
              </a:ext>
            </a:extLst>
          </p:cNvPr>
          <p:cNvSpPr>
            <a:spLocks noGrp="1"/>
          </p:cNvSpPr>
          <p:nvPr>
            <p:ph type="title"/>
          </p:nvPr>
        </p:nvSpPr>
        <p:spPr/>
        <p:txBody>
          <a:bodyPr lIns="91440" tIns="45720" rIns="91440" bIns="45720" anchor="ctr"/>
          <a:lstStyle/>
          <a:p>
            <a:r>
              <a:rPr lang="en-US">
                <a:latin typeface="Franklin Gothic Medium"/>
              </a:rPr>
              <a:t>Modeling Results – News Data </a:t>
            </a:r>
            <a:br>
              <a:rPr lang="en-US"/>
            </a:br>
            <a:r>
              <a:rPr lang="en-US">
                <a:latin typeface="Franklin Gothic Medium"/>
              </a:rPr>
              <a:t>(With Features Deduction)</a:t>
            </a:r>
          </a:p>
          <a:p>
            <a:endParaRPr lang="en-US"/>
          </a:p>
        </p:txBody>
      </p:sp>
      <p:sp>
        <p:nvSpPr>
          <p:cNvPr id="3" name="Content Placeholder 2">
            <a:extLst>
              <a:ext uri="{FF2B5EF4-FFF2-40B4-BE49-F238E27FC236}">
                <a16:creationId xmlns:a16="http://schemas.microsoft.com/office/drawing/2014/main" id="{3CF657E0-83D0-AA3D-F72F-C66057501238}"/>
              </a:ext>
            </a:extLst>
          </p:cNvPr>
          <p:cNvSpPr>
            <a:spLocks noGrp="1"/>
          </p:cNvSpPr>
          <p:nvPr>
            <p:ph sz="half" idx="1"/>
          </p:nvPr>
        </p:nvSpPr>
        <p:spPr>
          <a:xfrm>
            <a:off x="838199" y="1391478"/>
            <a:ext cx="11207162" cy="4785485"/>
          </a:xfrm>
        </p:spPr>
        <p:txBody>
          <a:bodyPr lIns="91440" tIns="45720" rIns="91440" bIns="45720" anchor="t"/>
          <a:lstStyle/>
          <a:p>
            <a:r>
              <a:rPr lang="en-US">
                <a:latin typeface="Franklin Gothic Book"/>
              </a:rPr>
              <a:t>Example of topics (top terms per topic)</a:t>
            </a:r>
          </a:p>
          <a:p>
            <a:pPr lvl="1"/>
            <a:r>
              <a:rPr lang="en-US">
                <a:latin typeface="Franklin Gothic Book"/>
              </a:rPr>
              <a:t>Topic 2: </a:t>
            </a:r>
            <a:r>
              <a:rPr lang="en-US">
                <a:latin typeface="+mn-lt"/>
                <a:ea typeface="+mn-lt"/>
                <a:cs typeface="+mn-lt"/>
              </a:rPr>
              <a:t>stock, buy, trade, best, tip, investor, invest, week, rise, </a:t>
            </a:r>
            <a:r>
              <a:rPr lang="en-US" err="1">
                <a:latin typeface="Calibri"/>
                <a:ea typeface="+mn-lt"/>
                <a:cs typeface="+mn-lt"/>
              </a:rPr>
              <a:t>exchang</a:t>
            </a:r>
            <a:endParaRPr lang="en-US" err="1">
              <a:latin typeface="Calibri"/>
              <a:cs typeface="Calibri" panose="020F0502020204030204"/>
            </a:endParaRPr>
          </a:p>
          <a:p>
            <a:pPr marL="457200" lvl="1" indent="0">
              <a:buNone/>
            </a:pPr>
            <a:r>
              <a:rPr lang="en-US">
                <a:latin typeface="Calibri"/>
                <a:cs typeface="Calibri" panose="020F0502020204030204"/>
              </a:rPr>
              <a:t>The key words in this topic indicate that the topic is related to investment in stock and buy in or sale out operations.</a:t>
            </a:r>
          </a:p>
          <a:p>
            <a:pPr marL="457200" lvl="1" indent="0">
              <a:buNone/>
            </a:pPr>
            <a:endParaRPr lang="en-US">
              <a:latin typeface="Calibri"/>
              <a:cs typeface="Calibri" panose="020F0502020204030204"/>
            </a:endParaRPr>
          </a:p>
          <a:p>
            <a:pPr lvl="1"/>
            <a:r>
              <a:rPr lang="en-US">
                <a:latin typeface="Franklin Gothic Book"/>
              </a:rPr>
              <a:t>Topic 7: </a:t>
            </a:r>
            <a:r>
              <a:rPr lang="en-US">
                <a:ea typeface="+mn-lt"/>
                <a:cs typeface="+mn-lt"/>
              </a:rPr>
              <a:t>price, oil, rise, high, home, year, fall, gold, </a:t>
            </a:r>
            <a:r>
              <a:rPr lang="en-US" err="1">
                <a:ea typeface="+mn-lt"/>
                <a:cs typeface="+mn-lt"/>
              </a:rPr>
              <a:t>hous</a:t>
            </a:r>
            <a:r>
              <a:rPr lang="en-US">
                <a:ea typeface="+mn-lt"/>
                <a:cs typeface="+mn-lt"/>
              </a:rPr>
              <a:t>, surg</a:t>
            </a:r>
            <a:endParaRPr lang="en-US"/>
          </a:p>
          <a:p>
            <a:pPr marL="457200" lvl="1" indent="0">
              <a:buNone/>
            </a:pPr>
            <a:r>
              <a:rPr lang="en-US">
                <a:latin typeface="Calibri"/>
                <a:cs typeface="Calibri"/>
              </a:rPr>
              <a:t>The key words in this topic indicate that the topic is related to oil, gold and house prices' change. </a:t>
            </a:r>
          </a:p>
          <a:p>
            <a:pPr marL="457200" lvl="1" indent="0">
              <a:buNone/>
            </a:pPr>
            <a:endParaRPr lang="en-US">
              <a:latin typeface="Calibri"/>
              <a:cs typeface="Calibri"/>
            </a:endParaRPr>
          </a:p>
          <a:p>
            <a:pPr lvl="1"/>
            <a:r>
              <a:rPr lang="en-US">
                <a:latin typeface="Franklin Gothic Book"/>
              </a:rPr>
              <a:t>Topic 11: </a:t>
            </a:r>
            <a:r>
              <a:rPr lang="en-US" err="1">
                <a:ea typeface="+mn-lt"/>
                <a:cs typeface="+mn-lt"/>
              </a:rPr>
              <a:t>china</a:t>
            </a:r>
            <a:r>
              <a:rPr lang="en-US">
                <a:ea typeface="+mn-lt"/>
                <a:cs typeface="+mn-lt"/>
              </a:rPr>
              <a:t>, </a:t>
            </a:r>
            <a:r>
              <a:rPr lang="en-US" err="1">
                <a:ea typeface="+mn-lt"/>
                <a:cs typeface="+mn-lt"/>
              </a:rPr>
              <a:t>econom</a:t>
            </a:r>
            <a:r>
              <a:rPr lang="en-US">
                <a:ea typeface="+mn-lt"/>
                <a:cs typeface="+mn-lt"/>
              </a:rPr>
              <a:t>, trade, bank, new, year, world, job, billion, bitcoin</a:t>
            </a:r>
            <a:endParaRPr lang="en-US">
              <a:cs typeface="Calibri" panose="020F0502020204030204"/>
            </a:endParaRPr>
          </a:p>
          <a:p>
            <a:pPr marL="457200" lvl="1" indent="0">
              <a:buNone/>
            </a:pPr>
            <a:r>
              <a:rPr lang="en-US">
                <a:latin typeface="Calibri"/>
                <a:cs typeface="Calibri"/>
              </a:rPr>
              <a:t>The key words in this topic indicate that the topic is related to countries' economic and job opportunities. It also talks about cryptocurrencies such as Bitcoin.</a:t>
            </a:r>
          </a:p>
          <a:p>
            <a:pPr lvl="1"/>
            <a:endParaRPr lang="en-US">
              <a:latin typeface="Franklin Gothic Book"/>
            </a:endParaRPr>
          </a:p>
        </p:txBody>
      </p:sp>
    </p:spTree>
    <p:extLst>
      <p:ext uri="{BB962C8B-B14F-4D97-AF65-F5344CB8AC3E}">
        <p14:creationId xmlns:p14="http://schemas.microsoft.com/office/powerpoint/2010/main" val="198944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a:latin typeface="Franklin Gothic Medium"/>
              </a:rPr>
              <a:t>Modeling – Stock Price Prediction</a:t>
            </a:r>
            <a:endParaRPr lang="en-US"/>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277482" y="1319591"/>
            <a:ext cx="10515599" cy="4785485"/>
          </a:xfrm>
        </p:spPr>
        <p:txBody>
          <a:bodyPr lIns="91440" tIns="45720" rIns="91440" bIns="45720" anchor="t"/>
          <a:lstStyle/>
          <a:p>
            <a:r>
              <a:rPr lang="en-US">
                <a:latin typeface="Franklin Gothic Book"/>
              </a:rPr>
              <a:t>Data Transformation for the result of topic modeling.</a:t>
            </a:r>
            <a:endParaRPr lang="en-US"/>
          </a:p>
        </p:txBody>
      </p:sp>
      <p:grpSp>
        <p:nvGrpSpPr>
          <p:cNvPr id="18" name="Group 17">
            <a:extLst>
              <a:ext uri="{FF2B5EF4-FFF2-40B4-BE49-F238E27FC236}">
                <a16:creationId xmlns:a16="http://schemas.microsoft.com/office/drawing/2014/main" id="{2646E95A-222F-4665-A362-2595801AE58F}"/>
              </a:ext>
            </a:extLst>
          </p:cNvPr>
          <p:cNvGrpSpPr/>
          <p:nvPr/>
        </p:nvGrpSpPr>
        <p:grpSpPr>
          <a:xfrm>
            <a:off x="28226" y="1891890"/>
            <a:ext cx="10422324" cy="3325954"/>
            <a:chOff x="121153" y="1919173"/>
            <a:chExt cx="12005615" cy="3828352"/>
          </a:xfrm>
        </p:grpSpPr>
        <p:pic>
          <p:nvPicPr>
            <p:cNvPr id="5" name="Picture 5">
              <a:extLst>
                <a:ext uri="{FF2B5EF4-FFF2-40B4-BE49-F238E27FC236}">
                  <a16:creationId xmlns:a16="http://schemas.microsoft.com/office/drawing/2014/main" id="{73AB1CD3-89EC-EA3C-C3EB-BEC8D11BF0C2}"/>
                </a:ext>
              </a:extLst>
            </p:cNvPr>
            <p:cNvPicPr>
              <a:picLocks noChangeAspect="1"/>
            </p:cNvPicPr>
            <p:nvPr/>
          </p:nvPicPr>
          <p:blipFill>
            <a:blip r:embed="rId3"/>
            <a:stretch>
              <a:fillRect/>
            </a:stretch>
          </p:blipFill>
          <p:spPr>
            <a:xfrm>
              <a:off x="121153" y="1928232"/>
              <a:ext cx="2684888" cy="3819293"/>
            </a:xfrm>
            <a:prstGeom prst="rect">
              <a:avLst/>
            </a:prstGeom>
          </p:spPr>
        </p:pic>
        <p:pic>
          <p:nvPicPr>
            <p:cNvPr id="6" name="Picture 14" descr="Table&#10;&#10;Description automatically generated">
              <a:extLst>
                <a:ext uri="{FF2B5EF4-FFF2-40B4-BE49-F238E27FC236}">
                  <a16:creationId xmlns:a16="http://schemas.microsoft.com/office/drawing/2014/main" id="{5C37F4A2-0ABD-730A-5251-55F4312F4B61}"/>
                </a:ext>
              </a:extLst>
            </p:cNvPr>
            <p:cNvPicPr>
              <a:picLocks noChangeAspect="1"/>
            </p:cNvPicPr>
            <p:nvPr/>
          </p:nvPicPr>
          <p:blipFill>
            <a:blip r:embed="rId4"/>
            <a:stretch>
              <a:fillRect/>
            </a:stretch>
          </p:blipFill>
          <p:spPr>
            <a:xfrm>
              <a:off x="2806506" y="1923702"/>
              <a:ext cx="3800475" cy="3800475"/>
            </a:xfrm>
            <a:prstGeom prst="rect">
              <a:avLst/>
            </a:prstGeom>
          </p:spPr>
        </p:pic>
        <p:pic>
          <p:nvPicPr>
            <p:cNvPr id="15" name="Picture 15" descr="Table&#10;&#10;Description automatically generated">
              <a:extLst>
                <a:ext uri="{FF2B5EF4-FFF2-40B4-BE49-F238E27FC236}">
                  <a16:creationId xmlns:a16="http://schemas.microsoft.com/office/drawing/2014/main" id="{B5B12437-60D4-8D6E-DBF9-CCA3F9D46830}"/>
                </a:ext>
              </a:extLst>
            </p:cNvPr>
            <p:cNvPicPr>
              <a:picLocks noChangeAspect="1"/>
            </p:cNvPicPr>
            <p:nvPr/>
          </p:nvPicPr>
          <p:blipFill>
            <a:blip r:embed="rId5"/>
            <a:stretch>
              <a:fillRect/>
            </a:stretch>
          </p:blipFill>
          <p:spPr>
            <a:xfrm>
              <a:off x="7106861" y="1919173"/>
              <a:ext cx="5019907" cy="3682047"/>
            </a:xfrm>
            <a:prstGeom prst="rect">
              <a:avLst/>
            </a:prstGeom>
          </p:spPr>
        </p:pic>
      </p:grpSp>
      <p:sp>
        <p:nvSpPr>
          <p:cNvPr id="17" name="Content Placeholder 2">
            <a:extLst>
              <a:ext uri="{FF2B5EF4-FFF2-40B4-BE49-F238E27FC236}">
                <a16:creationId xmlns:a16="http://schemas.microsoft.com/office/drawing/2014/main" id="{305E4A2A-FC51-3836-C85A-4DA3F170C96C}"/>
              </a:ext>
            </a:extLst>
          </p:cNvPr>
          <p:cNvSpPr txBox="1">
            <a:spLocks/>
          </p:cNvSpPr>
          <p:nvPr/>
        </p:nvSpPr>
        <p:spPr>
          <a:xfrm>
            <a:off x="193489" y="5251299"/>
            <a:ext cx="12233887" cy="478548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Franklin Gothic Book"/>
              </a:rPr>
              <a:t>Aggregate the number of comments, score, and count for each day.</a:t>
            </a:r>
          </a:p>
          <a:p>
            <a:r>
              <a:rPr lang="en-US">
                <a:latin typeface="Franklin Gothic Book"/>
              </a:rPr>
              <a:t>Apply Box-Cox Transformation, remove outliers, and Min-Max Scaler.</a:t>
            </a:r>
            <a:endParaRPr lang="en-US"/>
          </a:p>
          <a:p>
            <a:endParaRPr lang="en-US"/>
          </a:p>
        </p:txBody>
      </p:sp>
      <p:sp>
        <p:nvSpPr>
          <p:cNvPr id="19" name="Arrow: Right 18">
            <a:extLst>
              <a:ext uri="{FF2B5EF4-FFF2-40B4-BE49-F238E27FC236}">
                <a16:creationId xmlns:a16="http://schemas.microsoft.com/office/drawing/2014/main" id="{B703BE8C-36C1-93D6-FF79-76CDAB57108A}"/>
              </a:ext>
            </a:extLst>
          </p:cNvPr>
          <p:cNvSpPr/>
          <p:nvPr/>
        </p:nvSpPr>
        <p:spPr>
          <a:xfrm>
            <a:off x="5606795" y="3186683"/>
            <a:ext cx="418171" cy="483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0568E42-4F92-F24F-1003-A217D90C70A3}"/>
              </a:ext>
            </a:extLst>
          </p:cNvPr>
          <p:cNvSpPr txBox="1"/>
          <p:nvPr/>
        </p:nvSpPr>
        <p:spPr>
          <a:xfrm>
            <a:off x="2369635" y="1895707"/>
            <a:ext cx="1050073" cy="307777"/>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        Topics</a:t>
            </a:r>
            <a:endParaRPr lang="en-US" sz="1400" b="1"/>
          </a:p>
        </p:txBody>
      </p:sp>
      <p:sp>
        <p:nvSpPr>
          <p:cNvPr id="21" name="TextBox 20">
            <a:extLst>
              <a:ext uri="{FF2B5EF4-FFF2-40B4-BE49-F238E27FC236}">
                <a16:creationId xmlns:a16="http://schemas.microsoft.com/office/drawing/2014/main" id="{93B4EEC0-2AFF-8A07-AAF4-F725379DE950}"/>
              </a:ext>
            </a:extLst>
          </p:cNvPr>
          <p:cNvSpPr txBox="1"/>
          <p:nvPr/>
        </p:nvSpPr>
        <p:spPr>
          <a:xfrm>
            <a:off x="10454269" y="1830658"/>
            <a:ext cx="1050073" cy="307777"/>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a:t>
            </a:r>
            <a:endParaRPr lang="en-US" sz="1400" b="1"/>
          </a:p>
        </p:txBody>
      </p:sp>
      <p:sp>
        <p:nvSpPr>
          <p:cNvPr id="22" name="TextBox 21">
            <a:extLst>
              <a:ext uri="{FF2B5EF4-FFF2-40B4-BE49-F238E27FC236}">
                <a16:creationId xmlns:a16="http://schemas.microsoft.com/office/drawing/2014/main" id="{08766E80-47ED-56D0-FC57-DCEF8A6EAE38}"/>
              </a:ext>
            </a:extLst>
          </p:cNvPr>
          <p:cNvSpPr txBox="1"/>
          <p:nvPr/>
        </p:nvSpPr>
        <p:spPr>
          <a:xfrm>
            <a:off x="10491439" y="2778511"/>
            <a:ext cx="1050073" cy="307777"/>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a:t>
            </a:r>
            <a:endParaRPr lang="en-US" sz="1400" b="1"/>
          </a:p>
        </p:txBody>
      </p:sp>
    </p:spTree>
    <p:extLst>
      <p:ext uri="{BB962C8B-B14F-4D97-AF65-F5344CB8AC3E}">
        <p14:creationId xmlns:p14="http://schemas.microsoft.com/office/powerpoint/2010/main" val="86531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a:xfrm>
            <a:off x="838200" y="142101"/>
            <a:ext cx="10515600" cy="1026353"/>
          </a:xfrm>
        </p:spPr>
        <p:txBody>
          <a:bodyPr lIns="91440" tIns="45720" rIns="91440" bIns="45720" anchor="ctr"/>
          <a:lstStyle/>
          <a:p>
            <a:r>
              <a:rPr lang="en-US">
                <a:latin typeface="Franklin Gothic Medium"/>
              </a:rPr>
              <a:t>Modeling – Stock Price Prediction</a:t>
            </a:r>
            <a:endParaRPr lang="en-US"/>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220859" y="1168802"/>
            <a:ext cx="11663679" cy="5486525"/>
          </a:xfrm>
        </p:spPr>
        <p:txBody>
          <a:bodyPr lIns="91440" tIns="45720" rIns="91440" bIns="45720" anchor="t"/>
          <a:lstStyle/>
          <a:p>
            <a:r>
              <a:rPr lang="en-US">
                <a:latin typeface="Franklin Gothic Book"/>
              </a:rPr>
              <a:t>ARIMA model</a:t>
            </a:r>
            <a:endParaRPr lang="en-US"/>
          </a:p>
          <a:p>
            <a:endParaRPr lang="en-US"/>
          </a:p>
          <a:p>
            <a:endParaRPr lang="en-US"/>
          </a:p>
          <a:p>
            <a:endParaRPr lang="en-US"/>
          </a:p>
          <a:p>
            <a:r>
              <a:rPr lang="en-US">
                <a:latin typeface="Franklin Gothic Book"/>
              </a:rPr>
              <a:t>ARIMAX model</a:t>
            </a:r>
          </a:p>
          <a:p>
            <a:endParaRPr lang="en-US">
              <a:latin typeface="Franklin Gothic Book"/>
            </a:endParaRPr>
          </a:p>
          <a:p>
            <a:endParaRPr lang="en-US">
              <a:latin typeface="Franklin Gothic Book"/>
            </a:endParaRPr>
          </a:p>
          <a:p>
            <a:endParaRPr lang="en-US">
              <a:latin typeface="Franklin Gothic Book"/>
            </a:endParaRPr>
          </a:p>
          <a:p>
            <a:r>
              <a:rPr lang="en-US">
                <a:latin typeface="Franklin Gothic Book"/>
              </a:rPr>
              <a:t>Null model</a:t>
            </a:r>
          </a:p>
          <a:p>
            <a:pPr marL="0" indent="0">
              <a:buNone/>
            </a:pPr>
            <a:r>
              <a:rPr lang="en-US">
                <a:latin typeface="Franklin Gothic Book"/>
              </a:rPr>
              <a:t> Randomly predicts the price based on the distribution of training dataset.</a:t>
            </a:r>
          </a:p>
          <a:p>
            <a:pPr marL="0" indent="0">
              <a:buNone/>
            </a:pPr>
            <a:endParaRPr lang="en-US">
              <a:latin typeface="Franklin Gothic Book"/>
            </a:endParaRPr>
          </a:p>
        </p:txBody>
      </p:sp>
      <p:grpSp>
        <p:nvGrpSpPr>
          <p:cNvPr id="14" name="Group 13">
            <a:extLst>
              <a:ext uri="{FF2B5EF4-FFF2-40B4-BE49-F238E27FC236}">
                <a16:creationId xmlns:a16="http://schemas.microsoft.com/office/drawing/2014/main" id="{ECC4B33B-5223-3C51-E5E2-62093BD4D506}"/>
              </a:ext>
            </a:extLst>
          </p:cNvPr>
          <p:cNvGrpSpPr/>
          <p:nvPr/>
        </p:nvGrpSpPr>
        <p:grpSpPr>
          <a:xfrm>
            <a:off x="1825745" y="2679419"/>
            <a:ext cx="4294908" cy="584775"/>
            <a:chOff x="2793051" y="4324596"/>
            <a:chExt cx="4294908" cy="584775"/>
          </a:xfrm>
        </p:grpSpPr>
        <p:cxnSp>
          <p:nvCxnSpPr>
            <p:cNvPr id="8" name="Straight Arrow Connector 7">
              <a:extLst>
                <a:ext uri="{FF2B5EF4-FFF2-40B4-BE49-F238E27FC236}">
                  <a16:creationId xmlns:a16="http://schemas.microsoft.com/office/drawing/2014/main" id="{30D5CBE6-E185-F471-C911-237B92983B24}"/>
                </a:ext>
              </a:extLst>
            </p:cNvPr>
            <p:cNvCxnSpPr/>
            <p:nvPr/>
          </p:nvCxnSpPr>
          <p:spPr>
            <a:xfrm>
              <a:off x="2793051" y="4430856"/>
              <a:ext cx="2038596" cy="9898"/>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F42956E7-9262-527C-56F5-26A1FE280B7A}"/>
                </a:ext>
              </a:extLst>
            </p:cNvPr>
            <p:cNvCxnSpPr>
              <a:cxnSpLocks/>
            </p:cNvCxnSpPr>
            <p:nvPr/>
          </p:nvCxnSpPr>
          <p:spPr>
            <a:xfrm>
              <a:off x="5178012" y="4430856"/>
              <a:ext cx="1909947" cy="9898"/>
            </a:xfrm>
            <a:prstGeom prst="straightConnector1">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67677827-85CD-42AE-6076-D577E2DF9021}"/>
                </a:ext>
              </a:extLst>
            </p:cNvPr>
            <p:cNvSpPr txBox="1"/>
            <p:nvPr/>
          </p:nvSpPr>
          <p:spPr>
            <a:xfrm>
              <a:off x="3463636" y="4324596"/>
              <a:ext cx="702623"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4472C4"/>
                  </a:solidFill>
                  <a:cs typeface="Calibri"/>
                </a:rPr>
                <a:t>AR</a:t>
              </a:r>
              <a:endParaRPr lang="en-US" sz="3200">
                <a:solidFill>
                  <a:srgbClr val="4472C4"/>
                </a:solidFill>
              </a:endParaRPr>
            </a:p>
          </p:txBody>
        </p:sp>
        <p:sp>
          <p:nvSpPr>
            <p:cNvPr id="12" name="TextBox 11">
              <a:extLst>
                <a:ext uri="{FF2B5EF4-FFF2-40B4-BE49-F238E27FC236}">
                  <a16:creationId xmlns:a16="http://schemas.microsoft.com/office/drawing/2014/main" id="{B08D1051-D252-973E-5072-14D34F0C6E49}"/>
                </a:ext>
              </a:extLst>
            </p:cNvPr>
            <p:cNvSpPr txBox="1"/>
            <p:nvPr/>
          </p:nvSpPr>
          <p:spPr>
            <a:xfrm>
              <a:off x="5779324" y="4324596"/>
              <a:ext cx="999506"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70AD47"/>
                  </a:solidFill>
                  <a:cs typeface="Calibri"/>
                </a:rPr>
                <a:t>MA</a:t>
              </a:r>
              <a:endParaRPr lang="en-US" sz="3200">
                <a:solidFill>
                  <a:srgbClr val="70AD47"/>
                </a:solidFill>
              </a:endParaRPr>
            </a:p>
          </p:txBody>
        </p:sp>
      </p:grpSp>
      <p:pic>
        <p:nvPicPr>
          <p:cNvPr id="24" name="Picture 5" descr="A picture containing text, clock, watch&#10;&#10;Description automatically generated">
            <a:extLst>
              <a:ext uri="{FF2B5EF4-FFF2-40B4-BE49-F238E27FC236}">
                <a16:creationId xmlns:a16="http://schemas.microsoft.com/office/drawing/2014/main" id="{0C91EC76-3623-8A46-5491-1E694D5BABB1}"/>
              </a:ext>
            </a:extLst>
          </p:cNvPr>
          <p:cNvPicPr>
            <a:picLocks noChangeAspect="1"/>
          </p:cNvPicPr>
          <p:nvPr/>
        </p:nvPicPr>
        <p:blipFill rotWithShape="1">
          <a:blip r:embed="rId3"/>
          <a:srcRect r="38807"/>
          <a:stretch/>
        </p:blipFill>
        <p:spPr>
          <a:xfrm>
            <a:off x="487615" y="1664553"/>
            <a:ext cx="5433151" cy="1125278"/>
          </a:xfrm>
          <a:prstGeom prst="rect">
            <a:avLst/>
          </a:prstGeom>
        </p:spPr>
      </p:pic>
      <p:grpSp>
        <p:nvGrpSpPr>
          <p:cNvPr id="15" name="Group 14">
            <a:extLst>
              <a:ext uri="{FF2B5EF4-FFF2-40B4-BE49-F238E27FC236}">
                <a16:creationId xmlns:a16="http://schemas.microsoft.com/office/drawing/2014/main" id="{176E4A0A-395C-0E54-50A6-C6BFEB5CD7FA}"/>
              </a:ext>
            </a:extLst>
          </p:cNvPr>
          <p:cNvGrpSpPr/>
          <p:nvPr/>
        </p:nvGrpSpPr>
        <p:grpSpPr>
          <a:xfrm>
            <a:off x="521068" y="3630885"/>
            <a:ext cx="8878784" cy="1538309"/>
            <a:chOff x="1488374" y="3371062"/>
            <a:chExt cx="8878784" cy="1538309"/>
          </a:xfrm>
        </p:grpSpPr>
        <p:pic>
          <p:nvPicPr>
            <p:cNvPr id="16" name="Picture 5" descr="A picture containing text, clock, watch&#10;&#10;Description automatically generated">
              <a:extLst>
                <a:ext uri="{FF2B5EF4-FFF2-40B4-BE49-F238E27FC236}">
                  <a16:creationId xmlns:a16="http://schemas.microsoft.com/office/drawing/2014/main" id="{F731E20C-F76C-8285-09B6-C6588AF13DEB}"/>
                </a:ext>
              </a:extLst>
            </p:cNvPr>
            <p:cNvPicPr>
              <a:picLocks noChangeAspect="1"/>
            </p:cNvPicPr>
            <p:nvPr/>
          </p:nvPicPr>
          <p:blipFill>
            <a:blip r:embed="rId3"/>
            <a:stretch>
              <a:fillRect/>
            </a:stretch>
          </p:blipFill>
          <p:spPr>
            <a:xfrm>
              <a:off x="1488374" y="3371062"/>
              <a:ext cx="8878784" cy="1125278"/>
            </a:xfrm>
            <a:prstGeom prst="rect">
              <a:avLst/>
            </a:prstGeom>
          </p:spPr>
        </p:pic>
        <p:cxnSp>
          <p:nvCxnSpPr>
            <p:cNvPr id="17" name="Straight Arrow Connector 16">
              <a:extLst>
                <a:ext uri="{FF2B5EF4-FFF2-40B4-BE49-F238E27FC236}">
                  <a16:creationId xmlns:a16="http://schemas.microsoft.com/office/drawing/2014/main" id="{F09ED1AF-8F44-2E82-F0B8-B26B4FE21491}"/>
                </a:ext>
              </a:extLst>
            </p:cNvPr>
            <p:cNvCxnSpPr>
              <a:cxnSpLocks/>
            </p:cNvCxnSpPr>
            <p:nvPr/>
          </p:nvCxnSpPr>
          <p:spPr>
            <a:xfrm>
              <a:off x="2793051" y="4430856"/>
              <a:ext cx="2038596" cy="9898"/>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49D6A3C5-6220-6DCB-18D0-C3A4D460EE86}"/>
                </a:ext>
              </a:extLst>
            </p:cNvPr>
            <p:cNvCxnSpPr>
              <a:cxnSpLocks/>
            </p:cNvCxnSpPr>
            <p:nvPr/>
          </p:nvCxnSpPr>
          <p:spPr>
            <a:xfrm>
              <a:off x="5178012" y="4430856"/>
              <a:ext cx="1909947" cy="9898"/>
            </a:xfrm>
            <a:prstGeom prst="straightConnector1">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C3B400A7-D23C-F64C-31C6-8D77334E534B}"/>
                </a:ext>
              </a:extLst>
            </p:cNvPr>
            <p:cNvCxnSpPr>
              <a:cxnSpLocks/>
            </p:cNvCxnSpPr>
            <p:nvPr/>
          </p:nvCxnSpPr>
          <p:spPr>
            <a:xfrm>
              <a:off x="7315570" y="4430856"/>
              <a:ext cx="1949531" cy="9898"/>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A3C69F35-F110-4A3C-7AB5-2149523D9067}"/>
                </a:ext>
              </a:extLst>
            </p:cNvPr>
            <p:cNvSpPr txBox="1"/>
            <p:nvPr/>
          </p:nvSpPr>
          <p:spPr>
            <a:xfrm>
              <a:off x="3463636" y="4324596"/>
              <a:ext cx="702623"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4472C4"/>
                  </a:solidFill>
                  <a:cs typeface="Calibri"/>
                </a:rPr>
                <a:t>AR</a:t>
              </a:r>
              <a:endParaRPr lang="en-US" sz="3200">
                <a:solidFill>
                  <a:srgbClr val="4472C4"/>
                </a:solidFill>
              </a:endParaRPr>
            </a:p>
          </p:txBody>
        </p:sp>
        <p:sp>
          <p:nvSpPr>
            <p:cNvPr id="21" name="TextBox 20">
              <a:extLst>
                <a:ext uri="{FF2B5EF4-FFF2-40B4-BE49-F238E27FC236}">
                  <a16:creationId xmlns:a16="http://schemas.microsoft.com/office/drawing/2014/main" id="{A3B889B4-1C59-E726-D384-D076E13B1793}"/>
                </a:ext>
              </a:extLst>
            </p:cNvPr>
            <p:cNvSpPr txBox="1"/>
            <p:nvPr/>
          </p:nvSpPr>
          <p:spPr>
            <a:xfrm>
              <a:off x="5779324" y="4324596"/>
              <a:ext cx="999506"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70AD47"/>
                  </a:solidFill>
                  <a:cs typeface="Calibri"/>
                </a:rPr>
                <a:t>MA</a:t>
              </a:r>
              <a:endParaRPr lang="en-US" sz="3200">
                <a:solidFill>
                  <a:srgbClr val="70AD47"/>
                </a:solidFill>
              </a:endParaRPr>
            </a:p>
          </p:txBody>
        </p:sp>
        <p:sp>
          <p:nvSpPr>
            <p:cNvPr id="22" name="TextBox 21">
              <a:extLst>
                <a:ext uri="{FF2B5EF4-FFF2-40B4-BE49-F238E27FC236}">
                  <a16:creationId xmlns:a16="http://schemas.microsoft.com/office/drawing/2014/main" id="{A5698858-60F6-2C78-80DC-D9734D28E2F7}"/>
                </a:ext>
              </a:extLst>
            </p:cNvPr>
            <p:cNvSpPr txBox="1"/>
            <p:nvPr/>
          </p:nvSpPr>
          <p:spPr>
            <a:xfrm>
              <a:off x="7936674" y="4324596"/>
              <a:ext cx="702623"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FF0000"/>
                  </a:solidFill>
                  <a:cs typeface="Calibri"/>
                </a:rPr>
                <a:t>X</a:t>
              </a:r>
              <a:endParaRPr lang="en-US"/>
            </a:p>
          </p:txBody>
        </p:sp>
      </p:grpSp>
      <p:pic>
        <p:nvPicPr>
          <p:cNvPr id="28" name="Picture 5" descr="A picture containing text, clock, watch&#10;&#10;Description automatically generated">
            <a:extLst>
              <a:ext uri="{FF2B5EF4-FFF2-40B4-BE49-F238E27FC236}">
                <a16:creationId xmlns:a16="http://schemas.microsoft.com/office/drawing/2014/main" id="{56EBF122-92D6-856F-D87F-44F404751F6A}"/>
              </a:ext>
            </a:extLst>
          </p:cNvPr>
          <p:cNvPicPr>
            <a:picLocks noChangeAspect="1"/>
          </p:cNvPicPr>
          <p:nvPr/>
        </p:nvPicPr>
        <p:blipFill rotWithShape="1">
          <a:blip r:embed="rId3"/>
          <a:srcRect l="88285" r="105"/>
          <a:stretch/>
        </p:blipFill>
        <p:spPr>
          <a:xfrm>
            <a:off x="5998175" y="1664553"/>
            <a:ext cx="1030907" cy="1125278"/>
          </a:xfrm>
          <a:prstGeom prst="rect">
            <a:avLst/>
          </a:prstGeom>
        </p:spPr>
      </p:pic>
    </p:spTree>
    <p:extLst>
      <p:ext uri="{BB962C8B-B14F-4D97-AF65-F5344CB8AC3E}">
        <p14:creationId xmlns:p14="http://schemas.microsoft.com/office/powerpoint/2010/main" val="2135763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a:latin typeface="Franklin Gothic Medium"/>
              </a:rPr>
              <a:t>Modeling – Stock Price Prediction</a:t>
            </a:r>
            <a:endParaRPr lang="en-US"/>
          </a:p>
        </p:txBody>
      </p:sp>
      <p:pic>
        <p:nvPicPr>
          <p:cNvPr id="4" name="Picture 6" descr="Table&#10;&#10;Description automatically generated">
            <a:extLst>
              <a:ext uri="{FF2B5EF4-FFF2-40B4-BE49-F238E27FC236}">
                <a16:creationId xmlns:a16="http://schemas.microsoft.com/office/drawing/2014/main" id="{75BDE6FB-6FDB-ACB2-5864-2651B2EC1E62}"/>
              </a:ext>
            </a:extLst>
          </p:cNvPr>
          <p:cNvPicPr>
            <a:picLocks noChangeAspect="1"/>
          </p:cNvPicPr>
          <p:nvPr/>
        </p:nvPicPr>
        <p:blipFill>
          <a:blip r:embed="rId3"/>
          <a:stretch>
            <a:fillRect/>
          </a:stretch>
        </p:blipFill>
        <p:spPr>
          <a:xfrm>
            <a:off x="894451" y="2503596"/>
            <a:ext cx="4867814" cy="3888536"/>
          </a:xfrm>
          <a:prstGeom prst="rect">
            <a:avLst/>
          </a:prstGeom>
        </p:spPr>
      </p:pic>
      <p:pic>
        <p:nvPicPr>
          <p:cNvPr id="7" name="Picture 7" descr="Table&#10;&#10;Description automatically generated">
            <a:extLst>
              <a:ext uri="{FF2B5EF4-FFF2-40B4-BE49-F238E27FC236}">
                <a16:creationId xmlns:a16="http://schemas.microsoft.com/office/drawing/2014/main" id="{D7F8715B-A0F6-FA02-AD32-D4104FC00E2D}"/>
              </a:ext>
            </a:extLst>
          </p:cNvPr>
          <p:cNvPicPr>
            <a:picLocks noChangeAspect="1"/>
          </p:cNvPicPr>
          <p:nvPr/>
        </p:nvPicPr>
        <p:blipFill>
          <a:blip r:embed="rId4"/>
          <a:stretch>
            <a:fillRect/>
          </a:stretch>
        </p:blipFill>
        <p:spPr>
          <a:xfrm>
            <a:off x="5994370" y="2652132"/>
            <a:ext cx="5206580" cy="3763992"/>
          </a:xfrm>
          <a:prstGeom prst="rect">
            <a:avLst/>
          </a:prstGeom>
        </p:spPr>
      </p:pic>
      <p:sp>
        <p:nvSpPr>
          <p:cNvPr id="6" name="Content Placeholder 2">
            <a:extLst>
              <a:ext uri="{FF2B5EF4-FFF2-40B4-BE49-F238E27FC236}">
                <a16:creationId xmlns:a16="http://schemas.microsoft.com/office/drawing/2014/main" id="{B8125FCE-E9EB-368E-4D79-2BBB8E8B9F88}"/>
              </a:ext>
            </a:extLst>
          </p:cNvPr>
          <p:cNvSpPr txBox="1">
            <a:spLocks/>
          </p:cNvSpPr>
          <p:nvPr/>
        </p:nvSpPr>
        <p:spPr>
          <a:xfrm>
            <a:off x="773711" y="1416235"/>
            <a:ext cx="10515599" cy="478548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Franklin Gothic Book"/>
              </a:rPr>
              <a:t>Parameters</a:t>
            </a:r>
          </a:p>
          <a:p>
            <a:pPr marL="0" indent="0">
              <a:buNone/>
            </a:pPr>
            <a:r>
              <a:rPr lang="en-US">
                <a:latin typeface="Franklin Gothic Book"/>
              </a:rPr>
              <a:t>The combination of p = 2 and q = 6 is the best.</a:t>
            </a:r>
          </a:p>
        </p:txBody>
      </p:sp>
      <p:sp>
        <p:nvSpPr>
          <p:cNvPr id="10" name="Rectangle 9">
            <a:extLst>
              <a:ext uri="{FF2B5EF4-FFF2-40B4-BE49-F238E27FC236}">
                <a16:creationId xmlns:a16="http://schemas.microsoft.com/office/drawing/2014/main" id="{12562C29-3997-C1CB-24F9-2C71C5DDBD5E}"/>
              </a:ext>
            </a:extLst>
          </p:cNvPr>
          <p:cNvSpPr/>
          <p:nvPr/>
        </p:nvSpPr>
        <p:spPr>
          <a:xfrm>
            <a:off x="1540727" y="3083312"/>
            <a:ext cx="4218876" cy="4646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1838A4-59BC-4F13-CA5F-3AF40CC76191}"/>
              </a:ext>
            </a:extLst>
          </p:cNvPr>
          <p:cNvSpPr/>
          <p:nvPr/>
        </p:nvSpPr>
        <p:spPr>
          <a:xfrm>
            <a:off x="6744629" y="3678043"/>
            <a:ext cx="4218876" cy="4646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807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3CA5-8770-C14D-AA8F-67B3C6B0B12E}"/>
              </a:ext>
            </a:extLst>
          </p:cNvPr>
          <p:cNvSpPr>
            <a:spLocks noGrp="1"/>
          </p:cNvSpPr>
          <p:nvPr>
            <p:ph type="title"/>
          </p:nvPr>
        </p:nvSpPr>
        <p:spPr/>
        <p:txBody>
          <a:bodyPr/>
          <a:lstStyle/>
          <a:p>
            <a:r>
              <a:rPr lang="en-US"/>
              <a:t>Research/Business Goals</a:t>
            </a:r>
          </a:p>
        </p:txBody>
      </p:sp>
      <p:pic>
        <p:nvPicPr>
          <p:cNvPr id="4" name="Picture 4" descr="Logo, company name&#10;&#10;Description automatically generated">
            <a:extLst>
              <a:ext uri="{FF2B5EF4-FFF2-40B4-BE49-F238E27FC236}">
                <a16:creationId xmlns:a16="http://schemas.microsoft.com/office/drawing/2014/main" id="{962E43B9-FCEA-6467-D5A9-E0EA6B88C4D6}"/>
              </a:ext>
            </a:extLst>
          </p:cNvPr>
          <p:cNvPicPr>
            <a:picLocks noGrp="1" noChangeAspect="1"/>
          </p:cNvPicPr>
          <p:nvPr>
            <p:ph sz="half" idx="1"/>
          </p:nvPr>
        </p:nvPicPr>
        <p:blipFill rotWithShape="1">
          <a:blip r:embed="rId3"/>
          <a:srcRect l="11468" t="1974" r="12419"/>
          <a:stretch/>
        </p:blipFill>
        <p:spPr>
          <a:xfrm>
            <a:off x="7670504" y="647199"/>
            <a:ext cx="4424420" cy="2641239"/>
          </a:xfrm>
        </p:spPr>
      </p:pic>
      <p:sp>
        <p:nvSpPr>
          <p:cNvPr id="6" name="TextBox 5">
            <a:extLst>
              <a:ext uri="{FF2B5EF4-FFF2-40B4-BE49-F238E27FC236}">
                <a16:creationId xmlns:a16="http://schemas.microsoft.com/office/drawing/2014/main" id="{32D8F234-2A9C-3BE2-61D6-4079ACCB83F4}"/>
              </a:ext>
            </a:extLst>
          </p:cNvPr>
          <p:cNvSpPr txBox="1"/>
          <p:nvPr/>
        </p:nvSpPr>
        <p:spPr>
          <a:xfrm>
            <a:off x="841743" y="1293627"/>
            <a:ext cx="722127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0000"/>
                </a:solidFill>
                <a:ea typeface="+mn-lt"/>
                <a:cs typeface="+mn-lt"/>
              </a:rPr>
              <a:t>The Dow Jones Industrial Average (DJIA), Dow Jones is a stock market index of 30 prominent companies listed on stock exchanges in the United States. </a:t>
            </a:r>
          </a:p>
        </p:txBody>
      </p:sp>
      <p:sp>
        <p:nvSpPr>
          <p:cNvPr id="7" name="TextBox 6">
            <a:extLst>
              <a:ext uri="{FF2B5EF4-FFF2-40B4-BE49-F238E27FC236}">
                <a16:creationId xmlns:a16="http://schemas.microsoft.com/office/drawing/2014/main" id="{6F767F6B-EB71-50A7-E64C-81CC1A2F0F53}"/>
              </a:ext>
            </a:extLst>
          </p:cNvPr>
          <p:cNvSpPr txBox="1"/>
          <p:nvPr/>
        </p:nvSpPr>
        <p:spPr>
          <a:xfrm>
            <a:off x="194928" y="5360580"/>
            <a:ext cx="7850372" cy="1077218"/>
          </a:xfrm>
          <a:prstGeom prst="rect">
            <a:avLst/>
          </a:prstGeom>
          <a:solidFill>
            <a:schemeClr val="accent5">
              <a:lumMod val="20000"/>
              <a:lumOff val="80000"/>
            </a:schemeClr>
          </a:solidFill>
          <a:ln w="28575">
            <a:solidFill>
              <a:schemeClr val="tx1">
                <a:lumMod val="95000"/>
                <a:lumOff val="5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1D05F5"/>
                </a:solidFill>
                <a:ea typeface="+mn-lt"/>
                <a:cs typeface="+mn-lt"/>
              </a:rPr>
              <a:t>Our goal: To predict future DJIA values from time series models and daily news sentiment.</a:t>
            </a:r>
          </a:p>
        </p:txBody>
      </p:sp>
      <p:pic>
        <p:nvPicPr>
          <p:cNvPr id="8" name="Picture 8" descr="Logo&#10;&#10;Description automatically generated">
            <a:extLst>
              <a:ext uri="{FF2B5EF4-FFF2-40B4-BE49-F238E27FC236}">
                <a16:creationId xmlns:a16="http://schemas.microsoft.com/office/drawing/2014/main" id="{45DEB8B2-16C7-ED05-9893-5CA2B09F62B0}"/>
              </a:ext>
            </a:extLst>
          </p:cNvPr>
          <p:cNvPicPr>
            <a:picLocks noChangeAspect="1"/>
          </p:cNvPicPr>
          <p:nvPr/>
        </p:nvPicPr>
        <p:blipFill>
          <a:blip r:embed="rId4"/>
          <a:stretch>
            <a:fillRect/>
          </a:stretch>
        </p:blipFill>
        <p:spPr>
          <a:xfrm>
            <a:off x="320748" y="3154988"/>
            <a:ext cx="1874875" cy="1212559"/>
          </a:xfrm>
          <a:prstGeom prst="rect">
            <a:avLst/>
          </a:prstGeom>
        </p:spPr>
      </p:pic>
      <p:pic>
        <p:nvPicPr>
          <p:cNvPr id="9" name="Picture 9" descr="Logo, calendar&#10;&#10;Description automatically generated">
            <a:extLst>
              <a:ext uri="{FF2B5EF4-FFF2-40B4-BE49-F238E27FC236}">
                <a16:creationId xmlns:a16="http://schemas.microsoft.com/office/drawing/2014/main" id="{BBD47A16-DAE9-9852-8A30-385BDA7BC7A0}"/>
              </a:ext>
            </a:extLst>
          </p:cNvPr>
          <p:cNvPicPr>
            <a:picLocks noChangeAspect="1"/>
          </p:cNvPicPr>
          <p:nvPr/>
        </p:nvPicPr>
        <p:blipFill rotWithShape="1">
          <a:blip r:embed="rId5"/>
          <a:srcRect l="10798" t="24235" r="13145" b="24500"/>
          <a:stretch/>
        </p:blipFill>
        <p:spPr>
          <a:xfrm>
            <a:off x="2278912" y="3303665"/>
            <a:ext cx="1643231" cy="1011035"/>
          </a:xfrm>
          <a:prstGeom prst="rect">
            <a:avLst/>
          </a:prstGeom>
        </p:spPr>
      </p:pic>
      <p:pic>
        <p:nvPicPr>
          <p:cNvPr id="10" name="Picture 10" descr="Logo&#10;&#10;Description automatically generated">
            <a:extLst>
              <a:ext uri="{FF2B5EF4-FFF2-40B4-BE49-F238E27FC236}">
                <a16:creationId xmlns:a16="http://schemas.microsoft.com/office/drawing/2014/main" id="{F69D150F-2F2D-14E7-69D9-C0FDDFDA5783}"/>
              </a:ext>
            </a:extLst>
          </p:cNvPr>
          <p:cNvPicPr>
            <a:picLocks noChangeAspect="1"/>
          </p:cNvPicPr>
          <p:nvPr/>
        </p:nvPicPr>
        <p:blipFill rotWithShape="1">
          <a:blip r:embed="rId6"/>
          <a:srcRect r="-483" b="30667"/>
          <a:stretch/>
        </p:blipFill>
        <p:spPr>
          <a:xfrm>
            <a:off x="4121889" y="4504281"/>
            <a:ext cx="1848319" cy="462499"/>
          </a:xfrm>
          <a:prstGeom prst="rect">
            <a:avLst/>
          </a:prstGeom>
        </p:spPr>
      </p:pic>
      <p:pic>
        <p:nvPicPr>
          <p:cNvPr id="11" name="Picture 11">
            <a:extLst>
              <a:ext uri="{FF2B5EF4-FFF2-40B4-BE49-F238E27FC236}">
                <a16:creationId xmlns:a16="http://schemas.microsoft.com/office/drawing/2014/main" id="{3AFBD10D-C39B-F357-946A-BAED0E854ED0}"/>
              </a:ext>
            </a:extLst>
          </p:cNvPr>
          <p:cNvPicPr>
            <a:picLocks noChangeAspect="1"/>
          </p:cNvPicPr>
          <p:nvPr/>
        </p:nvPicPr>
        <p:blipFill>
          <a:blip r:embed="rId7"/>
          <a:stretch>
            <a:fillRect/>
          </a:stretch>
        </p:blipFill>
        <p:spPr>
          <a:xfrm>
            <a:off x="6345864" y="3563905"/>
            <a:ext cx="2743200" cy="598516"/>
          </a:xfrm>
          <a:prstGeom prst="rect">
            <a:avLst/>
          </a:prstGeom>
        </p:spPr>
      </p:pic>
      <p:pic>
        <p:nvPicPr>
          <p:cNvPr id="12" name="Picture 12" descr="Logo&#10;&#10;Description automatically generated">
            <a:extLst>
              <a:ext uri="{FF2B5EF4-FFF2-40B4-BE49-F238E27FC236}">
                <a16:creationId xmlns:a16="http://schemas.microsoft.com/office/drawing/2014/main" id="{6481612B-ADD0-FA1E-A32E-7D30F4F21A3F}"/>
              </a:ext>
            </a:extLst>
          </p:cNvPr>
          <p:cNvPicPr>
            <a:picLocks noChangeAspect="1"/>
          </p:cNvPicPr>
          <p:nvPr/>
        </p:nvPicPr>
        <p:blipFill>
          <a:blip r:embed="rId8"/>
          <a:stretch>
            <a:fillRect/>
          </a:stretch>
        </p:blipFill>
        <p:spPr>
          <a:xfrm>
            <a:off x="4077586" y="3440590"/>
            <a:ext cx="1759689" cy="800845"/>
          </a:xfrm>
          <a:prstGeom prst="rect">
            <a:avLst/>
          </a:prstGeom>
        </p:spPr>
      </p:pic>
      <p:pic>
        <p:nvPicPr>
          <p:cNvPr id="13" name="Picture 13" descr="A picture containing text, indoor&#10;&#10;Description automatically generated">
            <a:extLst>
              <a:ext uri="{FF2B5EF4-FFF2-40B4-BE49-F238E27FC236}">
                <a16:creationId xmlns:a16="http://schemas.microsoft.com/office/drawing/2014/main" id="{52478D5F-8ED9-B21E-39BC-600EEBF87559}"/>
              </a:ext>
            </a:extLst>
          </p:cNvPr>
          <p:cNvPicPr>
            <a:picLocks noChangeAspect="1"/>
          </p:cNvPicPr>
          <p:nvPr/>
        </p:nvPicPr>
        <p:blipFill>
          <a:blip r:embed="rId9"/>
          <a:stretch>
            <a:fillRect/>
          </a:stretch>
        </p:blipFill>
        <p:spPr>
          <a:xfrm>
            <a:off x="6345864" y="4482106"/>
            <a:ext cx="2840665" cy="525345"/>
          </a:xfrm>
          <a:prstGeom prst="rect">
            <a:avLst/>
          </a:prstGeom>
        </p:spPr>
      </p:pic>
      <p:pic>
        <p:nvPicPr>
          <p:cNvPr id="14" name="Picture 14" descr="Logo&#10;&#10;Description automatically generated">
            <a:extLst>
              <a:ext uri="{FF2B5EF4-FFF2-40B4-BE49-F238E27FC236}">
                <a16:creationId xmlns:a16="http://schemas.microsoft.com/office/drawing/2014/main" id="{A105A237-4B46-6E98-EFB7-6FD593087E14}"/>
              </a:ext>
            </a:extLst>
          </p:cNvPr>
          <p:cNvPicPr>
            <a:picLocks noChangeAspect="1"/>
          </p:cNvPicPr>
          <p:nvPr/>
        </p:nvPicPr>
        <p:blipFill>
          <a:blip r:embed="rId10"/>
          <a:stretch>
            <a:fillRect/>
          </a:stretch>
        </p:blipFill>
        <p:spPr>
          <a:xfrm>
            <a:off x="10226750" y="4311209"/>
            <a:ext cx="811619" cy="973467"/>
          </a:xfrm>
          <a:prstGeom prst="rect">
            <a:avLst/>
          </a:prstGeom>
        </p:spPr>
      </p:pic>
      <p:pic>
        <p:nvPicPr>
          <p:cNvPr id="15" name="Picture 15" descr="Logo&#10;&#10;Description automatically generated">
            <a:extLst>
              <a:ext uri="{FF2B5EF4-FFF2-40B4-BE49-F238E27FC236}">
                <a16:creationId xmlns:a16="http://schemas.microsoft.com/office/drawing/2014/main" id="{76689256-8DB5-C50A-4EA6-3B94E6F44C3E}"/>
              </a:ext>
            </a:extLst>
          </p:cNvPr>
          <p:cNvPicPr>
            <a:picLocks noChangeAspect="1"/>
          </p:cNvPicPr>
          <p:nvPr/>
        </p:nvPicPr>
        <p:blipFill>
          <a:blip r:embed="rId11"/>
          <a:stretch>
            <a:fillRect/>
          </a:stretch>
        </p:blipFill>
        <p:spPr>
          <a:xfrm>
            <a:off x="9500191" y="3487125"/>
            <a:ext cx="2149549" cy="645751"/>
          </a:xfrm>
          <a:prstGeom prst="rect">
            <a:avLst/>
          </a:prstGeom>
        </p:spPr>
      </p:pic>
      <p:pic>
        <p:nvPicPr>
          <p:cNvPr id="16" name="Picture 16" descr="A picture containing text, monitor&#10;&#10;Description automatically generated">
            <a:extLst>
              <a:ext uri="{FF2B5EF4-FFF2-40B4-BE49-F238E27FC236}">
                <a16:creationId xmlns:a16="http://schemas.microsoft.com/office/drawing/2014/main" id="{E006F499-9439-84DF-AA60-78A9B608F9D9}"/>
              </a:ext>
            </a:extLst>
          </p:cNvPr>
          <p:cNvPicPr>
            <a:picLocks noChangeAspect="1"/>
          </p:cNvPicPr>
          <p:nvPr/>
        </p:nvPicPr>
        <p:blipFill>
          <a:blip r:embed="rId12"/>
          <a:stretch>
            <a:fillRect/>
          </a:stretch>
        </p:blipFill>
        <p:spPr>
          <a:xfrm>
            <a:off x="985284" y="4529529"/>
            <a:ext cx="2743200" cy="421640"/>
          </a:xfrm>
          <a:prstGeom prst="rect">
            <a:avLst/>
          </a:prstGeom>
        </p:spPr>
      </p:pic>
    </p:spTree>
    <p:extLst>
      <p:ext uri="{BB962C8B-B14F-4D97-AF65-F5344CB8AC3E}">
        <p14:creationId xmlns:p14="http://schemas.microsoft.com/office/powerpoint/2010/main" val="1730452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a:latin typeface="Franklin Gothic Medium"/>
              </a:rPr>
              <a:t>Modeling – Stock Price Prediction</a:t>
            </a:r>
            <a:endParaRPr lang="en-US"/>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277482" y="1319591"/>
            <a:ext cx="10515599" cy="4785485"/>
          </a:xfrm>
        </p:spPr>
        <p:txBody>
          <a:bodyPr lIns="91440" tIns="45720" rIns="91440" bIns="45720" anchor="t"/>
          <a:lstStyle/>
          <a:p>
            <a:r>
              <a:rPr lang="en-US">
                <a:latin typeface="Franklin Gothic Book"/>
              </a:rPr>
              <a:t>Summary of ARIMA model</a:t>
            </a:r>
            <a:endParaRPr lang="en-US"/>
          </a:p>
        </p:txBody>
      </p:sp>
      <p:pic>
        <p:nvPicPr>
          <p:cNvPr id="4" name="Picture 6" descr="Table&#10;&#10;Description automatically generated">
            <a:extLst>
              <a:ext uri="{FF2B5EF4-FFF2-40B4-BE49-F238E27FC236}">
                <a16:creationId xmlns:a16="http://schemas.microsoft.com/office/drawing/2014/main" id="{94AF8A4D-62A9-7802-EB01-3E8B63A7F506}"/>
              </a:ext>
            </a:extLst>
          </p:cNvPr>
          <p:cNvPicPr>
            <a:picLocks noChangeAspect="1"/>
          </p:cNvPicPr>
          <p:nvPr/>
        </p:nvPicPr>
        <p:blipFill>
          <a:blip r:embed="rId3"/>
          <a:stretch>
            <a:fillRect/>
          </a:stretch>
        </p:blipFill>
        <p:spPr>
          <a:xfrm>
            <a:off x="208155" y="1803689"/>
            <a:ext cx="7398833" cy="4300695"/>
          </a:xfrm>
          <a:prstGeom prst="rect">
            <a:avLst/>
          </a:prstGeom>
        </p:spPr>
      </p:pic>
      <p:pic>
        <p:nvPicPr>
          <p:cNvPr id="7" name="Picture 7" descr="Chart, line chart&#10;&#10;Description automatically generated">
            <a:extLst>
              <a:ext uri="{FF2B5EF4-FFF2-40B4-BE49-F238E27FC236}">
                <a16:creationId xmlns:a16="http://schemas.microsoft.com/office/drawing/2014/main" id="{60E8F334-22C4-54BC-B9F6-460D41DE7B6A}"/>
              </a:ext>
            </a:extLst>
          </p:cNvPr>
          <p:cNvPicPr>
            <a:picLocks noChangeAspect="1"/>
          </p:cNvPicPr>
          <p:nvPr/>
        </p:nvPicPr>
        <p:blipFill>
          <a:blip r:embed="rId4"/>
          <a:stretch>
            <a:fillRect/>
          </a:stretch>
        </p:blipFill>
        <p:spPr>
          <a:xfrm>
            <a:off x="7688765" y="2286646"/>
            <a:ext cx="4285785" cy="3539219"/>
          </a:xfrm>
          <a:prstGeom prst="rect">
            <a:avLst/>
          </a:prstGeom>
        </p:spPr>
      </p:pic>
    </p:spTree>
    <p:extLst>
      <p:ext uri="{BB962C8B-B14F-4D97-AF65-F5344CB8AC3E}">
        <p14:creationId xmlns:p14="http://schemas.microsoft.com/office/powerpoint/2010/main" val="245895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a:latin typeface="Franklin Gothic Medium"/>
              </a:rPr>
              <a:t>Modeling – Stock Price Prediction</a:t>
            </a:r>
            <a:endParaRPr lang="en-US"/>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277482" y="1319591"/>
            <a:ext cx="10515599" cy="4785485"/>
          </a:xfrm>
        </p:spPr>
        <p:txBody>
          <a:bodyPr lIns="91440" tIns="45720" rIns="91440" bIns="45720" anchor="t"/>
          <a:lstStyle/>
          <a:p>
            <a:r>
              <a:rPr lang="en-US">
                <a:latin typeface="Franklin Gothic Book"/>
              </a:rPr>
              <a:t>Summary of ARIMAX model</a:t>
            </a:r>
            <a:endParaRPr lang="en-US"/>
          </a:p>
        </p:txBody>
      </p:sp>
      <p:pic>
        <p:nvPicPr>
          <p:cNvPr id="5" name="Picture 5" descr="Table&#10;&#10;Description automatically generated">
            <a:extLst>
              <a:ext uri="{FF2B5EF4-FFF2-40B4-BE49-F238E27FC236}">
                <a16:creationId xmlns:a16="http://schemas.microsoft.com/office/drawing/2014/main" id="{EB1B6B42-5B07-33FF-4E08-551E1E5AE4D4}"/>
              </a:ext>
            </a:extLst>
          </p:cNvPr>
          <p:cNvPicPr>
            <a:picLocks noChangeAspect="1"/>
          </p:cNvPicPr>
          <p:nvPr/>
        </p:nvPicPr>
        <p:blipFill rotWithShape="1">
          <a:blip r:embed="rId3"/>
          <a:srcRect l="-411" t="-68" r="-205" b="39086"/>
          <a:stretch/>
        </p:blipFill>
        <p:spPr>
          <a:xfrm>
            <a:off x="3029" y="1714500"/>
            <a:ext cx="6004290" cy="4404797"/>
          </a:xfrm>
          <a:prstGeom prst="rect">
            <a:avLst/>
          </a:prstGeom>
        </p:spPr>
      </p:pic>
      <p:pic>
        <p:nvPicPr>
          <p:cNvPr id="6" name="Picture 5" descr="Table&#10;&#10;Description automatically generated">
            <a:extLst>
              <a:ext uri="{FF2B5EF4-FFF2-40B4-BE49-F238E27FC236}">
                <a16:creationId xmlns:a16="http://schemas.microsoft.com/office/drawing/2014/main" id="{CBC128E1-6F49-5138-E4CA-53AF176DDBCF}"/>
              </a:ext>
            </a:extLst>
          </p:cNvPr>
          <p:cNvPicPr>
            <a:picLocks noChangeAspect="1"/>
          </p:cNvPicPr>
          <p:nvPr/>
        </p:nvPicPr>
        <p:blipFill rotWithShape="1">
          <a:blip r:embed="rId3"/>
          <a:srcRect l="-275" t="61294" r="-549" b="454"/>
          <a:stretch/>
        </p:blipFill>
        <p:spPr>
          <a:xfrm>
            <a:off x="6213738" y="3362315"/>
            <a:ext cx="6016743" cy="2762987"/>
          </a:xfrm>
          <a:prstGeom prst="rect">
            <a:avLst/>
          </a:prstGeom>
        </p:spPr>
      </p:pic>
      <p:pic>
        <p:nvPicPr>
          <p:cNvPr id="8" name="Picture 5" descr="Table&#10;&#10;Description automatically generated">
            <a:extLst>
              <a:ext uri="{FF2B5EF4-FFF2-40B4-BE49-F238E27FC236}">
                <a16:creationId xmlns:a16="http://schemas.microsoft.com/office/drawing/2014/main" id="{48202468-DF39-9500-8291-373B8C30A08E}"/>
              </a:ext>
            </a:extLst>
          </p:cNvPr>
          <p:cNvPicPr>
            <a:picLocks noChangeAspect="1"/>
          </p:cNvPicPr>
          <p:nvPr/>
        </p:nvPicPr>
        <p:blipFill rotWithShape="1">
          <a:blip r:embed="rId3"/>
          <a:srcRect l="-481" t="20295" r="-275" b="73809"/>
          <a:stretch/>
        </p:blipFill>
        <p:spPr>
          <a:xfrm>
            <a:off x="6225998" y="2894371"/>
            <a:ext cx="6012650" cy="425861"/>
          </a:xfrm>
          <a:prstGeom prst="rect">
            <a:avLst/>
          </a:prstGeom>
        </p:spPr>
      </p:pic>
      <p:sp>
        <p:nvSpPr>
          <p:cNvPr id="11" name="Rectangle 10">
            <a:extLst>
              <a:ext uri="{FF2B5EF4-FFF2-40B4-BE49-F238E27FC236}">
                <a16:creationId xmlns:a16="http://schemas.microsoft.com/office/drawing/2014/main" id="{5697BBE1-D789-935A-32F8-AB69918AC08F}"/>
              </a:ext>
            </a:extLst>
          </p:cNvPr>
          <p:cNvSpPr/>
          <p:nvPr/>
        </p:nvSpPr>
        <p:spPr>
          <a:xfrm>
            <a:off x="49501" y="3960022"/>
            <a:ext cx="5718295" cy="1532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8990B5-F2B8-B660-0629-46E32D864B12}"/>
              </a:ext>
            </a:extLst>
          </p:cNvPr>
          <p:cNvSpPr/>
          <p:nvPr/>
        </p:nvSpPr>
        <p:spPr>
          <a:xfrm>
            <a:off x="6252017" y="4295957"/>
            <a:ext cx="5718295" cy="1532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66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a:latin typeface="Franklin Gothic Medium"/>
              </a:rPr>
              <a:t>Modeling – Stock Price Prediction</a:t>
            </a:r>
            <a:endParaRPr lang="en-US"/>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277482" y="1319591"/>
            <a:ext cx="10515599" cy="4785485"/>
          </a:xfrm>
        </p:spPr>
        <p:txBody>
          <a:bodyPr lIns="91440" tIns="45720" rIns="91440" bIns="45720" anchor="t"/>
          <a:lstStyle/>
          <a:p>
            <a:r>
              <a:rPr lang="en-US">
                <a:latin typeface="Franklin Gothic Book"/>
              </a:rPr>
              <a:t>Summary of ARIMAX (Top two features) model</a:t>
            </a:r>
            <a:endParaRPr lang="en-US"/>
          </a:p>
        </p:txBody>
      </p:sp>
      <p:pic>
        <p:nvPicPr>
          <p:cNvPr id="4" name="Picture 6" descr="Table&#10;&#10;Description automatically generated">
            <a:extLst>
              <a:ext uri="{FF2B5EF4-FFF2-40B4-BE49-F238E27FC236}">
                <a16:creationId xmlns:a16="http://schemas.microsoft.com/office/drawing/2014/main" id="{34CA9CD0-BC61-8345-BECF-8B7375683ED7}"/>
              </a:ext>
            </a:extLst>
          </p:cNvPr>
          <p:cNvPicPr>
            <a:picLocks noChangeAspect="1"/>
          </p:cNvPicPr>
          <p:nvPr/>
        </p:nvPicPr>
        <p:blipFill>
          <a:blip r:embed="rId3"/>
          <a:stretch>
            <a:fillRect/>
          </a:stretch>
        </p:blipFill>
        <p:spPr>
          <a:xfrm>
            <a:off x="496529" y="1801967"/>
            <a:ext cx="7692103" cy="4720709"/>
          </a:xfrm>
          <a:prstGeom prst="rect">
            <a:avLst/>
          </a:prstGeom>
        </p:spPr>
      </p:pic>
      <p:graphicFrame>
        <p:nvGraphicFramePr>
          <p:cNvPr id="9" name="Table 9">
            <a:extLst>
              <a:ext uri="{FF2B5EF4-FFF2-40B4-BE49-F238E27FC236}">
                <a16:creationId xmlns:a16="http://schemas.microsoft.com/office/drawing/2014/main" id="{44EE2C6D-8C19-8D7E-D46A-6348C38B0B03}"/>
              </a:ext>
            </a:extLst>
          </p:cNvPr>
          <p:cNvGraphicFramePr>
            <a:graphicFrameLocks noGrp="1"/>
          </p:cNvGraphicFramePr>
          <p:nvPr>
            <p:extLst>
              <p:ext uri="{D42A27DB-BD31-4B8C-83A1-F6EECF244321}">
                <p14:modId xmlns:p14="http://schemas.microsoft.com/office/powerpoint/2010/main" val="1807335281"/>
              </p:ext>
            </p:extLst>
          </p:nvPr>
        </p:nvGraphicFramePr>
        <p:xfrm>
          <a:off x="8255164" y="3106699"/>
          <a:ext cx="3637934" cy="1483360"/>
        </p:xfrm>
        <a:graphic>
          <a:graphicData uri="http://schemas.openxmlformats.org/drawingml/2006/table">
            <a:tbl>
              <a:tblPr firstRow="1" bandRow="1">
                <a:tableStyleId>{5C22544A-7EE6-4342-B048-85BDC9FD1C3A}</a:tableStyleId>
              </a:tblPr>
              <a:tblGrid>
                <a:gridCol w="2769418">
                  <a:extLst>
                    <a:ext uri="{9D8B030D-6E8A-4147-A177-3AD203B41FA5}">
                      <a16:colId xmlns:a16="http://schemas.microsoft.com/office/drawing/2014/main" val="2832891984"/>
                    </a:ext>
                  </a:extLst>
                </a:gridCol>
                <a:gridCol w="868516">
                  <a:extLst>
                    <a:ext uri="{9D8B030D-6E8A-4147-A177-3AD203B41FA5}">
                      <a16:colId xmlns:a16="http://schemas.microsoft.com/office/drawing/2014/main" val="2569817748"/>
                    </a:ext>
                  </a:extLst>
                </a:gridCol>
              </a:tblGrid>
              <a:tr h="370840">
                <a:tc>
                  <a:txBody>
                    <a:bodyPr/>
                    <a:lstStyle/>
                    <a:p>
                      <a:r>
                        <a:rPr lang="en-US"/>
                        <a:t>Model</a:t>
                      </a:r>
                    </a:p>
                  </a:txBody>
                  <a:tcPr/>
                </a:tc>
                <a:tc>
                  <a:txBody>
                    <a:bodyPr/>
                    <a:lstStyle/>
                    <a:p>
                      <a:r>
                        <a:rPr lang="en-US"/>
                        <a:t>RMSE</a:t>
                      </a:r>
                    </a:p>
                  </a:txBody>
                  <a:tcPr/>
                </a:tc>
                <a:extLst>
                  <a:ext uri="{0D108BD9-81ED-4DB2-BD59-A6C34878D82A}">
                    <a16:rowId xmlns:a16="http://schemas.microsoft.com/office/drawing/2014/main" val="2706727138"/>
                  </a:ext>
                </a:extLst>
              </a:tr>
              <a:tr h="370840">
                <a:tc>
                  <a:txBody>
                    <a:bodyPr/>
                    <a:lstStyle/>
                    <a:p>
                      <a:r>
                        <a:rPr lang="en-US"/>
                        <a:t>ARIMA</a:t>
                      </a:r>
                    </a:p>
                  </a:txBody>
                  <a:tcPr/>
                </a:tc>
                <a:tc>
                  <a:txBody>
                    <a:bodyPr/>
                    <a:lstStyle/>
                    <a:p>
                      <a:pPr lvl="0">
                        <a:buNone/>
                      </a:pPr>
                      <a:r>
                        <a:rPr lang="en-US" sz="1800" b="0" i="0" u="none" strike="noStrike" noProof="0">
                          <a:latin typeface="Calibri"/>
                        </a:rPr>
                        <a:t>329.4</a:t>
                      </a:r>
                      <a:endParaRPr lang="en-US"/>
                    </a:p>
                  </a:txBody>
                  <a:tcPr/>
                </a:tc>
                <a:extLst>
                  <a:ext uri="{0D108BD9-81ED-4DB2-BD59-A6C34878D82A}">
                    <a16:rowId xmlns:a16="http://schemas.microsoft.com/office/drawing/2014/main" val="2931505121"/>
                  </a:ext>
                </a:extLst>
              </a:tr>
              <a:tr h="370840">
                <a:tc>
                  <a:txBody>
                    <a:bodyPr/>
                    <a:lstStyle/>
                    <a:p>
                      <a:r>
                        <a:rPr lang="en-US"/>
                        <a:t>ARIMAX (All features)</a:t>
                      </a:r>
                    </a:p>
                  </a:txBody>
                  <a:tcPr/>
                </a:tc>
                <a:tc>
                  <a:txBody>
                    <a:bodyPr/>
                    <a:lstStyle/>
                    <a:p>
                      <a:pPr lvl="0">
                        <a:buNone/>
                      </a:pPr>
                      <a:r>
                        <a:rPr lang="en-US" sz="1800" b="0" i="0" u="none" strike="noStrike" noProof="0">
                          <a:latin typeface="Calibri"/>
                        </a:rPr>
                        <a:t>327.1</a:t>
                      </a:r>
                      <a:endParaRPr lang="en-US"/>
                    </a:p>
                  </a:txBody>
                  <a:tcPr/>
                </a:tc>
                <a:extLst>
                  <a:ext uri="{0D108BD9-81ED-4DB2-BD59-A6C34878D82A}">
                    <a16:rowId xmlns:a16="http://schemas.microsoft.com/office/drawing/2014/main" val="3221988515"/>
                  </a:ext>
                </a:extLst>
              </a:tr>
              <a:tr h="370840">
                <a:tc>
                  <a:txBody>
                    <a:bodyPr/>
                    <a:lstStyle/>
                    <a:p>
                      <a:r>
                        <a:rPr lang="en-US"/>
                        <a:t>ARIMAX (Top two features)</a:t>
                      </a:r>
                    </a:p>
                  </a:txBody>
                  <a:tcPr/>
                </a:tc>
                <a:tc>
                  <a:txBody>
                    <a:bodyPr/>
                    <a:lstStyle/>
                    <a:p>
                      <a:pPr lvl="0">
                        <a:buNone/>
                      </a:pPr>
                      <a:r>
                        <a:rPr lang="en-US" sz="1800" b="0" i="0" u="none" strike="noStrike" noProof="0">
                          <a:latin typeface="Calibri"/>
                        </a:rPr>
                        <a:t>328.9</a:t>
                      </a:r>
                      <a:endParaRPr lang="en-US"/>
                    </a:p>
                  </a:txBody>
                  <a:tcPr/>
                </a:tc>
                <a:extLst>
                  <a:ext uri="{0D108BD9-81ED-4DB2-BD59-A6C34878D82A}">
                    <a16:rowId xmlns:a16="http://schemas.microsoft.com/office/drawing/2014/main" val="4117679945"/>
                  </a:ext>
                </a:extLst>
              </a:tr>
            </a:tbl>
          </a:graphicData>
        </a:graphic>
      </p:graphicFrame>
    </p:spTree>
    <p:extLst>
      <p:ext uri="{BB962C8B-B14F-4D97-AF65-F5344CB8AC3E}">
        <p14:creationId xmlns:p14="http://schemas.microsoft.com/office/powerpoint/2010/main" val="319372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4B96D1F-9947-780A-DA55-6A46ED566F2C}"/>
              </a:ext>
            </a:extLst>
          </p:cNvPr>
          <p:cNvSpPr/>
          <p:nvPr/>
        </p:nvSpPr>
        <p:spPr>
          <a:xfrm>
            <a:off x="-1980" y="4377047"/>
            <a:ext cx="12191999" cy="2483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a:latin typeface="Franklin Gothic Medium"/>
              </a:rPr>
              <a:t>Modeling – Stock Price Prediction</a:t>
            </a:r>
            <a:endParaRPr lang="en-US"/>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252901" y="1163914"/>
            <a:ext cx="12039599" cy="4785485"/>
          </a:xfrm>
        </p:spPr>
        <p:txBody>
          <a:bodyPr lIns="91440" tIns="45720" rIns="91440" bIns="45720" anchor="t"/>
          <a:lstStyle/>
          <a:p>
            <a:r>
              <a:rPr lang="en-US">
                <a:latin typeface="Franklin Gothic Book"/>
              </a:rPr>
              <a:t>Model Evaluation in the test dataset</a:t>
            </a:r>
          </a:p>
          <a:p>
            <a:pPr marL="0" indent="0">
              <a:buNone/>
            </a:pPr>
            <a:r>
              <a:rPr lang="en-US">
                <a:latin typeface="Franklin Gothic Book"/>
              </a:rPr>
              <a:t>We applied Rolling Forecast to the test data. </a:t>
            </a:r>
          </a:p>
          <a:p>
            <a:pPr marL="0" indent="0">
              <a:buNone/>
            </a:pPr>
            <a:endParaRPr lang="en-US">
              <a:latin typeface="Franklin Gothic Book"/>
            </a:endParaRPr>
          </a:p>
          <a:p>
            <a:pPr marL="0" indent="0">
              <a:buNone/>
            </a:pPr>
            <a:endParaRPr lang="en-US">
              <a:latin typeface="Franklin Gothic Book"/>
            </a:endParaRPr>
          </a:p>
          <a:p>
            <a:pPr marL="0" indent="0">
              <a:buNone/>
            </a:pPr>
            <a:endParaRPr lang="en-US">
              <a:latin typeface="Franklin Gothic Book"/>
            </a:endParaRPr>
          </a:p>
          <a:p>
            <a:pPr marL="0" indent="0">
              <a:buNone/>
            </a:pPr>
            <a:endParaRPr lang="en-US">
              <a:latin typeface="Franklin Gothic Book"/>
            </a:endParaRPr>
          </a:p>
          <a:p>
            <a:pPr marL="0" indent="0">
              <a:buNone/>
            </a:pPr>
            <a:endParaRPr lang="en-US">
              <a:latin typeface="Franklin Gothic Book"/>
            </a:endParaRPr>
          </a:p>
          <a:p>
            <a:pPr marL="0" indent="0">
              <a:buNone/>
            </a:pPr>
            <a:endParaRPr lang="en-US">
              <a:latin typeface="Franklin Gothic Book"/>
            </a:endParaRPr>
          </a:p>
          <a:p>
            <a:pPr marL="0" indent="0">
              <a:buNone/>
            </a:pPr>
            <a:endParaRPr lang="en-US"/>
          </a:p>
          <a:p>
            <a:r>
              <a:rPr lang="en-US">
                <a:latin typeface="Franklin Gothic Book"/>
              </a:rPr>
              <a:t>The prediction of our model is more accurate than Null model,</a:t>
            </a:r>
            <a:endParaRPr lang="en-US"/>
          </a:p>
          <a:p>
            <a:pPr marL="0" indent="0">
              <a:buNone/>
            </a:pPr>
            <a:r>
              <a:rPr lang="en-US">
                <a:latin typeface="Franklin Gothic Book"/>
              </a:rPr>
              <a:t>  which randomly predicts based on the distribution of training dataset.</a:t>
            </a:r>
            <a:endParaRPr lang="en-US"/>
          </a:p>
        </p:txBody>
      </p:sp>
      <p:graphicFrame>
        <p:nvGraphicFramePr>
          <p:cNvPr id="6" name="Table 9">
            <a:extLst>
              <a:ext uri="{FF2B5EF4-FFF2-40B4-BE49-F238E27FC236}">
                <a16:creationId xmlns:a16="http://schemas.microsoft.com/office/drawing/2014/main" id="{D21CEB91-7308-0DC3-EB6A-B29E121CE57A}"/>
              </a:ext>
            </a:extLst>
          </p:cNvPr>
          <p:cNvGraphicFramePr>
            <a:graphicFrameLocks noGrp="1"/>
          </p:cNvGraphicFramePr>
          <p:nvPr>
            <p:extLst>
              <p:ext uri="{D42A27DB-BD31-4B8C-83A1-F6EECF244321}">
                <p14:modId xmlns:p14="http://schemas.microsoft.com/office/powerpoint/2010/main" val="572670306"/>
              </p:ext>
            </p:extLst>
          </p:nvPr>
        </p:nvGraphicFramePr>
        <p:xfrm>
          <a:off x="7766333" y="2749893"/>
          <a:ext cx="4151500" cy="2379125"/>
        </p:xfrm>
        <a:graphic>
          <a:graphicData uri="http://schemas.openxmlformats.org/drawingml/2006/table">
            <a:tbl>
              <a:tblPr firstRow="1" bandRow="1">
                <a:tableStyleId>{5C22544A-7EE6-4342-B048-85BDC9FD1C3A}</a:tableStyleId>
              </a:tblPr>
              <a:tblGrid>
                <a:gridCol w="3160376">
                  <a:extLst>
                    <a:ext uri="{9D8B030D-6E8A-4147-A177-3AD203B41FA5}">
                      <a16:colId xmlns:a16="http://schemas.microsoft.com/office/drawing/2014/main" val="2832891984"/>
                    </a:ext>
                  </a:extLst>
                </a:gridCol>
                <a:gridCol w="991124">
                  <a:extLst>
                    <a:ext uri="{9D8B030D-6E8A-4147-A177-3AD203B41FA5}">
                      <a16:colId xmlns:a16="http://schemas.microsoft.com/office/drawing/2014/main" val="2569817748"/>
                    </a:ext>
                  </a:extLst>
                </a:gridCol>
              </a:tblGrid>
              <a:tr h="475825">
                <a:tc>
                  <a:txBody>
                    <a:bodyPr/>
                    <a:lstStyle/>
                    <a:p>
                      <a:r>
                        <a:rPr lang="en-US"/>
                        <a:t>Model</a:t>
                      </a:r>
                    </a:p>
                  </a:txBody>
                  <a:tcPr/>
                </a:tc>
                <a:tc>
                  <a:txBody>
                    <a:bodyPr/>
                    <a:lstStyle/>
                    <a:p>
                      <a:r>
                        <a:rPr lang="en-US"/>
                        <a:t>RMSE</a:t>
                      </a:r>
                    </a:p>
                  </a:txBody>
                  <a:tcPr/>
                </a:tc>
                <a:extLst>
                  <a:ext uri="{0D108BD9-81ED-4DB2-BD59-A6C34878D82A}">
                    <a16:rowId xmlns:a16="http://schemas.microsoft.com/office/drawing/2014/main" val="2706727138"/>
                  </a:ext>
                </a:extLst>
              </a:tr>
              <a:tr h="475825">
                <a:tc>
                  <a:txBody>
                    <a:bodyPr/>
                    <a:lstStyle/>
                    <a:p>
                      <a:r>
                        <a:rPr lang="en-US"/>
                        <a:t>ARIMA</a:t>
                      </a:r>
                    </a:p>
                  </a:txBody>
                  <a:tcPr/>
                </a:tc>
                <a:tc>
                  <a:txBody>
                    <a:bodyPr/>
                    <a:lstStyle/>
                    <a:p>
                      <a:pPr lvl="0">
                        <a:buNone/>
                      </a:pPr>
                      <a:r>
                        <a:rPr lang="en-US" sz="1800" b="0" i="0" u="none" strike="noStrike" noProof="0">
                          <a:latin typeface="Calibri"/>
                        </a:rPr>
                        <a:t>378.5</a:t>
                      </a:r>
                    </a:p>
                  </a:txBody>
                  <a:tcPr/>
                </a:tc>
                <a:extLst>
                  <a:ext uri="{0D108BD9-81ED-4DB2-BD59-A6C34878D82A}">
                    <a16:rowId xmlns:a16="http://schemas.microsoft.com/office/drawing/2014/main" val="2931505121"/>
                  </a:ext>
                </a:extLst>
              </a:tr>
              <a:tr h="475825">
                <a:tc>
                  <a:txBody>
                    <a:bodyPr/>
                    <a:lstStyle/>
                    <a:p>
                      <a:r>
                        <a:rPr lang="en-US"/>
                        <a:t>ARIMAX (All features)</a:t>
                      </a:r>
                    </a:p>
                  </a:txBody>
                  <a:tcPr/>
                </a:tc>
                <a:tc>
                  <a:txBody>
                    <a:bodyPr/>
                    <a:lstStyle/>
                    <a:p>
                      <a:pPr lvl="0">
                        <a:buNone/>
                      </a:pPr>
                      <a:r>
                        <a:rPr lang="en-US" sz="1800" b="0" i="0" u="none" strike="noStrike" noProof="0">
                          <a:latin typeface="Calibri"/>
                        </a:rPr>
                        <a:t>367.9</a:t>
                      </a:r>
                    </a:p>
                  </a:txBody>
                  <a:tcPr/>
                </a:tc>
                <a:extLst>
                  <a:ext uri="{0D108BD9-81ED-4DB2-BD59-A6C34878D82A}">
                    <a16:rowId xmlns:a16="http://schemas.microsoft.com/office/drawing/2014/main" val="3221988515"/>
                  </a:ext>
                </a:extLst>
              </a:tr>
              <a:tr h="475825">
                <a:tc>
                  <a:txBody>
                    <a:bodyPr/>
                    <a:lstStyle/>
                    <a:p>
                      <a:r>
                        <a:rPr lang="en-US"/>
                        <a:t>ARIMAX (Top two features)</a:t>
                      </a:r>
                    </a:p>
                  </a:txBody>
                  <a:tcPr/>
                </a:tc>
                <a:tc>
                  <a:txBody>
                    <a:bodyPr/>
                    <a:lstStyle/>
                    <a:p>
                      <a:pPr lvl="0">
                        <a:buNone/>
                      </a:pPr>
                      <a:r>
                        <a:rPr lang="en-US" sz="1800" b="0" i="0" u="none" strike="noStrike" noProof="0">
                          <a:latin typeface="Calibri"/>
                        </a:rPr>
                        <a:t>374.0</a:t>
                      </a:r>
                    </a:p>
                  </a:txBody>
                  <a:tcPr/>
                </a:tc>
                <a:extLst>
                  <a:ext uri="{0D108BD9-81ED-4DB2-BD59-A6C34878D82A}">
                    <a16:rowId xmlns:a16="http://schemas.microsoft.com/office/drawing/2014/main" val="4117679945"/>
                  </a:ext>
                </a:extLst>
              </a:tr>
              <a:tr h="475825">
                <a:tc>
                  <a:txBody>
                    <a:bodyPr/>
                    <a:lstStyle/>
                    <a:p>
                      <a:pPr lvl="0">
                        <a:buNone/>
                      </a:pPr>
                      <a:r>
                        <a:rPr lang="en-US"/>
                        <a:t>Null Model</a:t>
                      </a:r>
                    </a:p>
                  </a:txBody>
                  <a:tcPr/>
                </a:tc>
                <a:tc>
                  <a:txBody>
                    <a:bodyPr/>
                    <a:lstStyle/>
                    <a:p>
                      <a:pPr lvl="0">
                        <a:buNone/>
                      </a:pPr>
                      <a:r>
                        <a:rPr lang="en-US" sz="1800" b="0" i="0" u="none" strike="noStrike" noProof="0">
                          <a:latin typeface="Calibri"/>
                        </a:rPr>
                        <a:t>534.0</a:t>
                      </a:r>
                    </a:p>
                  </a:txBody>
                  <a:tcPr/>
                </a:tc>
                <a:extLst>
                  <a:ext uri="{0D108BD9-81ED-4DB2-BD59-A6C34878D82A}">
                    <a16:rowId xmlns:a16="http://schemas.microsoft.com/office/drawing/2014/main" val="3753867997"/>
                  </a:ext>
                </a:extLst>
              </a:tr>
            </a:tbl>
          </a:graphicData>
        </a:graphic>
      </p:graphicFrame>
      <p:pic>
        <p:nvPicPr>
          <p:cNvPr id="4" name="Picture 4" descr="Chart&#10;&#10;Description automatically generated">
            <a:extLst>
              <a:ext uri="{FF2B5EF4-FFF2-40B4-BE49-F238E27FC236}">
                <a16:creationId xmlns:a16="http://schemas.microsoft.com/office/drawing/2014/main" id="{988E7AF6-133A-EC04-CBAA-E7CD96F90726}"/>
              </a:ext>
            </a:extLst>
          </p:cNvPr>
          <p:cNvPicPr>
            <a:picLocks noChangeAspect="1"/>
          </p:cNvPicPr>
          <p:nvPr/>
        </p:nvPicPr>
        <p:blipFill>
          <a:blip r:embed="rId3"/>
          <a:stretch>
            <a:fillRect/>
          </a:stretch>
        </p:blipFill>
        <p:spPr>
          <a:xfrm>
            <a:off x="343888" y="2634404"/>
            <a:ext cx="7277279" cy="2687128"/>
          </a:xfrm>
          <a:prstGeom prst="rect">
            <a:avLst/>
          </a:prstGeom>
        </p:spPr>
      </p:pic>
      <p:sp>
        <p:nvSpPr>
          <p:cNvPr id="5" name="Rectangle 4">
            <a:extLst>
              <a:ext uri="{FF2B5EF4-FFF2-40B4-BE49-F238E27FC236}">
                <a16:creationId xmlns:a16="http://schemas.microsoft.com/office/drawing/2014/main" id="{9F2F1D74-F162-59C8-E4A1-5030882D40B7}"/>
              </a:ext>
            </a:extLst>
          </p:cNvPr>
          <p:cNvSpPr/>
          <p:nvPr/>
        </p:nvSpPr>
        <p:spPr>
          <a:xfrm rot="1920000">
            <a:off x="2686591" y="3687018"/>
            <a:ext cx="4615131" cy="4456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AB2851-C055-DAE4-EC09-22A42D9BE04C}"/>
              </a:ext>
            </a:extLst>
          </p:cNvPr>
          <p:cNvSpPr txBox="1"/>
          <p:nvPr/>
        </p:nvSpPr>
        <p:spPr>
          <a:xfrm>
            <a:off x="6406050" y="5198793"/>
            <a:ext cx="18387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FF0000"/>
                </a:solidFill>
                <a:cs typeface="Calibri"/>
              </a:rPr>
              <a:t>Forecast</a:t>
            </a:r>
            <a:endParaRPr lang="en-US" sz="2400">
              <a:solidFill>
                <a:srgbClr val="FF0000"/>
              </a:solidFill>
            </a:endParaRPr>
          </a:p>
        </p:txBody>
      </p:sp>
      <p:sp>
        <p:nvSpPr>
          <p:cNvPr id="9" name="TextBox 8">
            <a:extLst>
              <a:ext uri="{FF2B5EF4-FFF2-40B4-BE49-F238E27FC236}">
                <a16:creationId xmlns:a16="http://schemas.microsoft.com/office/drawing/2014/main" id="{EFADC958-B903-74E3-E89C-198F67B21200}"/>
              </a:ext>
            </a:extLst>
          </p:cNvPr>
          <p:cNvSpPr txBox="1"/>
          <p:nvPr/>
        </p:nvSpPr>
        <p:spPr>
          <a:xfrm>
            <a:off x="2552917" y="5443207"/>
            <a:ext cx="18387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D05F5"/>
                </a:solidFill>
                <a:cs typeface="Calibri"/>
              </a:rPr>
              <a:t>Training data</a:t>
            </a:r>
          </a:p>
        </p:txBody>
      </p:sp>
      <p:sp>
        <p:nvSpPr>
          <p:cNvPr id="10" name="Left Brace 9">
            <a:extLst>
              <a:ext uri="{FF2B5EF4-FFF2-40B4-BE49-F238E27FC236}">
                <a16:creationId xmlns:a16="http://schemas.microsoft.com/office/drawing/2014/main" id="{6954128C-3C8D-1ECA-35C2-687FB00AAE66}"/>
              </a:ext>
            </a:extLst>
          </p:cNvPr>
          <p:cNvSpPr/>
          <p:nvPr/>
        </p:nvSpPr>
        <p:spPr>
          <a:xfrm rot="-5400000">
            <a:off x="3256026" y="2411914"/>
            <a:ext cx="273168" cy="5779696"/>
          </a:xfrm>
          <a:prstGeom prst="leftBrace">
            <a:avLst/>
          </a:prstGeom>
          <a:ln>
            <a:solidFill>
              <a:srgbClr val="1D05F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2E0307A-A0A8-2B3E-F87B-06C71875AB7F}"/>
              </a:ext>
            </a:extLst>
          </p:cNvPr>
          <p:cNvSpPr txBox="1"/>
          <p:nvPr/>
        </p:nvSpPr>
        <p:spPr>
          <a:xfrm>
            <a:off x="338803" y="2165169"/>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1/1</a:t>
            </a:r>
            <a:endParaRPr lang="en-US"/>
          </a:p>
        </p:txBody>
      </p:sp>
      <p:sp>
        <p:nvSpPr>
          <p:cNvPr id="12" name="TextBox 11">
            <a:extLst>
              <a:ext uri="{FF2B5EF4-FFF2-40B4-BE49-F238E27FC236}">
                <a16:creationId xmlns:a16="http://schemas.microsoft.com/office/drawing/2014/main" id="{45E694C5-FDDE-9659-788F-DCD9E36BDA3C}"/>
              </a:ext>
            </a:extLst>
          </p:cNvPr>
          <p:cNvSpPr txBox="1"/>
          <p:nvPr/>
        </p:nvSpPr>
        <p:spPr>
          <a:xfrm>
            <a:off x="1028916" y="2165168"/>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1/2</a:t>
            </a:r>
            <a:endParaRPr lang="en-US"/>
          </a:p>
        </p:txBody>
      </p:sp>
      <p:sp>
        <p:nvSpPr>
          <p:cNvPr id="13" name="TextBox 12">
            <a:extLst>
              <a:ext uri="{FF2B5EF4-FFF2-40B4-BE49-F238E27FC236}">
                <a16:creationId xmlns:a16="http://schemas.microsoft.com/office/drawing/2014/main" id="{8E51B3AC-F9AC-7425-7966-3CFCB1D35733}"/>
              </a:ext>
            </a:extLst>
          </p:cNvPr>
          <p:cNvSpPr txBox="1"/>
          <p:nvPr/>
        </p:nvSpPr>
        <p:spPr>
          <a:xfrm>
            <a:off x="1675897" y="2165167"/>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1/3</a:t>
            </a:r>
            <a:endParaRPr lang="en-US"/>
          </a:p>
        </p:txBody>
      </p:sp>
      <p:sp>
        <p:nvSpPr>
          <p:cNvPr id="14" name="TextBox 13">
            <a:extLst>
              <a:ext uri="{FF2B5EF4-FFF2-40B4-BE49-F238E27FC236}">
                <a16:creationId xmlns:a16="http://schemas.microsoft.com/office/drawing/2014/main" id="{DC988546-1CCA-1294-FAAD-283785BC5F52}"/>
              </a:ext>
            </a:extLst>
          </p:cNvPr>
          <p:cNvSpPr txBox="1"/>
          <p:nvPr/>
        </p:nvSpPr>
        <p:spPr>
          <a:xfrm>
            <a:off x="2351633" y="2193923"/>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1/4</a:t>
            </a:r>
            <a:endParaRPr lang="en-US"/>
          </a:p>
        </p:txBody>
      </p:sp>
      <p:sp>
        <p:nvSpPr>
          <p:cNvPr id="15" name="TextBox 14">
            <a:extLst>
              <a:ext uri="{FF2B5EF4-FFF2-40B4-BE49-F238E27FC236}">
                <a16:creationId xmlns:a16="http://schemas.microsoft.com/office/drawing/2014/main" id="{559756F1-34B9-AD5B-0132-6759F2CCECFB}"/>
              </a:ext>
            </a:extLst>
          </p:cNvPr>
          <p:cNvSpPr txBox="1"/>
          <p:nvPr/>
        </p:nvSpPr>
        <p:spPr>
          <a:xfrm>
            <a:off x="3041746" y="2193922"/>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1/5</a:t>
            </a:r>
            <a:endParaRPr lang="en-US"/>
          </a:p>
        </p:txBody>
      </p:sp>
      <p:sp>
        <p:nvSpPr>
          <p:cNvPr id="16" name="TextBox 15">
            <a:extLst>
              <a:ext uri="{FF2B5EF4-FFF2-40B4-BE49-F238E27FC236}">
                <a16:creationId xmlns:a16="http://schemas.microsoft.com/office/drawing/2014/main" id="{8E2A6AF8-3060-5A54-B576-520A19E2B006}"/>
              </a:ext>
            </a:extLst>
          </p:cNvPr>
          <p:cNvSpPr txBox="1"/>
          <p:nvPr/>
        </p:nvSpPr>
        <p:spPr>
          <a:xfrm>
            <a:off x="3688727" y="2193921"/>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1/6</a:t>
            </a:r>
            <a:endParaRPr lang="en-US"/>
          </a:p>
        </p:txBody>
      </p:sp>
      <p:sp>
        <p:nvSpPr>
          <p:cNvPr id="17" name="TextBox 16">
            <a:extLst>
              <a:ext uri="{FF2B5EF4-FFF2-40B4-BE49-F238E27FC236}">
                <a16:creationId xmlns:a16="http://schemas.microsoft.com/office/drawing/2014/main" id="{0EC65F21-3BC4-DF26-EF78-5AEE628A588A}"/>
              </a:ext>
            </a:extLst>
          </p:cNvPr>
          <p:cNvSpPr txBox="1"/>
          <p:nvPr/>
        </p:nvSpPr>
        <p:spPr>
          <a:xfrm>
            <a:off x="4393217" y="2179544"/>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1/7</a:t>
            </a:r>
            <a:endParaRPr lang="en-US"/>
          </a:p>
        </p:txBody>
      </p:sp>
      <p:sp>
        <p:nvSpPr>
          <p:cNvPr id="18" name="TextBox 17">
            <a:extLst>
              <a:ext uri="{FF2B5EF4-FFF2-40B4-BE49-F238E27FC236}">
                <a16:creationId xmlns:a16="http://schemas.microsoft.com/office/drawing/2014/main" id="{FD0B9171-F793-B194-AFE5-BB9C324838D8}"/>
              </a:ext>
            </a:extLst>
          </p:cNvPr>
          <p:cNvSpPr txBox="1"/>
          <p:nvPr/>
        </p:nvSpPr>
        <p:spPr>
          <a:xfrm>
            <a:off x="5068953" y="2208300"/>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1/8</a:t>
            </a:r>
            <a:endParaRPr lang="en-US"/>
          </a:p>
        </p:txBody>
      </p:sp>
      <p:sp>
        <p:nvSpPr>
          <p:cNvPr id="19" name="TextBox 18">
            <a:extLst>
              <a:ext uri="{FF2B5EF4-FFF2-40B4-BE49-F238E27FC236}">
                <a16:creationId xmlns:a16="http://schemas.microsoft.com/office/drawing/2014/main" id="{E1BEE2F2-A626-52C4-2C90-26E6D36523D0}"/>
              </a:ext>
            </a:extLst>
          </p:cNvPr>
          <p:cNvSpPr txBox="1"/>
          <p:nvPr/>
        </p:nvSpPr>
        <p:spPr>
          <a:xfrm>
            <a:off x="5759066" y="2208299"/>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1/9</a:t>
            </a:r>
            <a:endParaRPr lang="en-US"/>
          </a:p>
        </p:txBody>
      </p:sp>
      <p:sp>
        <p:nvSpPr>
          <p:cNvPr id="20" name="TextBox 19">
            <a:extLst>
              <a:ext uri="{FF2B5EF4-FFF2-40B4-BE49-F238E27FC236}">
                <a16:creationId xmlns:a16="http://schemas.microsoft.com/office/drawing/2014/main" id="{D3005B63-2C31-CF4C-1C59-DF105D2D2975}"/>
              </a:ext>
            </a:extLst>
          </p:cNvPr>
          <p:cNvSpPr txBox="1"/>
          <p:nvPr/>
        </p:nvSpPr>
        <p:spPr>
          <a:xfrm>
            <a:off x="6406047" y="2208298"/>
            <a:ext cx="7891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1/10</a:t>
            </a:r>
            <a:endParaRPr lang="en-US"/>
          </a:p>
        </p:txBody>
      </p:sp>
    </p:spTree>
    <p:extLst>
      <p:ext uri="{BB962C8B-B14F-4D97-AF65-F5344CB8AC3E}">
        <p14:creationId xmlns:p14="http://schemas.microsoft.com/office/powerpoint/2010/main" val="2752108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a:latin typeface="Franklin Gothic Medium"/>
              </a:rPr>
              <a:t>Modeling – Stock Price Prediction</a:t>
            </a:r>
            <a:endParaRPr lang="en-US"/>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277482" y="1319591"/>
            <a:ext cx="11457857" cy="4785485"/>
          </a:xfrm>
        </p:spPr>
        <p:txBody>
          <a:bodyPr lIns="91440" tIns="45720" rIns="91440" bIns="45720" anchor="t"/>
          <a:lstStyle/>
          <a:p>
            <a:r>
              <a:rPr lang="en-US">
                <a:latin typeface="Franklin Gothic Book"/>
              </a:rPr>
              <a:t>Model Evaluation in the test dataset</a:t>
            </a:r>
          </a:p>
          <a:p>
            <a:pPr marL="0" indent="0">
              <a:buNone/>
            </a:pPr>
            <a:r>
              <a:rPr lang="en-US">
                <a:latin typeface="Franklin Gothic Book"/>
              </a:rPr>
              <a:t>Compared to Null model, the prediction of our model is more accurate.</a:t>
            </a:r>
          </a:p>
        </p:txBody>
      </p:sp>
      <p:pic>
        <p:nvPicPr>
          <p:cNvPr id="7" name="Picture 20" descr="Shape, arrow&#10;&#10;Description automatically generated">
            <a:extLst>
              <a:ext uri="{FF2B5EF4-FFF2-40B4-BE49-F238E27FC236}">
                <a16:creationId xmlns:a16="http://schemas.microsoft.com/office/drawing/2014/main" id="{43D71890-9C59-D350-CB8E-68EF985557E9}"/>
              </a:ext>
            </a:extLst>
          </p:cNvPr>
          <p:cNvPicPr>
            <a:picLocks noChangeAspect="1"/>
          </p:cNvPicPr>
          <p:nvPr/>
        </p:nvPicPr>
        <p:blipFill>
          <a:blip r:embed="rId3"/>
          <a:stretch>
            <a:fillRect/>
          </a:stretch>
        </p:blipFill>
        <p:spPr>
          <a:xfrm>
            <a:off x="8625" y="3192206"/>
            <a:ext cx="6021238" cy="3665361"/>
          </a:xfrm>
          <a:prstGeom prst="rect">
            <a:avLst/>
          </a:prstGeom>
        </p:spPr>
      </p:pic>
      <p:pic>
        <p:nvPicPr>
          <p:cNvPr id="21" name="Picture 21" descr="Shape, arrow&#10;&#10;Description automatically generated">
            <a:extLst>
              <a:ext uri="{FF2B5EF4-FFF2-40B4-BE49-F238E27FC236}">
                <a16:creationId xmlns:a16="http://schemas.microsoft.com/office/drawing/2014/main" id="{EBC7F98C-A3DA-60A0-FC4E-7F735162706D}"/>
              </a:ext>
            </a:extLst>
          </p:cNvPr>
          <p:cNvPicPr>
            <a:picLocks noChangeAspect="1"/>
          </p:cNvPicPr>
          <p:nvPr/>
        </p:nvPicPr>
        <p:blipFill>
          <a:blip r:embed="rId4"/>
          <a:stretch>
            <a:fillRect/>
          </a:stretch>
        </p:blipFill>
        <p:spPr>
          <a:xfrm>
            <a:off x="6032739" y="3175469"/>
            <a:ext cx="6150635" cy="3713215"/>
          </a:xfrm>
          <a:prstGeom prst="rect">
            <a:avLst/>
          </a:prstGeom>
        </p:spPr>
      </p:pic>
      <p:sp>
        <p:nvSpPr>
          <p:cNvPr id="23" name="TextBox 22">
            <a:extLst>
              <a:ext uri="{FF2B5EF4-FFF2-40B4-BE49-F238E27FC236}">
                <a16:creationId xmlns:a16="http://schemas.microsoft.com/office/drawing/2014/main" id="{E16C91B1-BAB2-071C-D539-947E8DC14C88}"/>
              </a:ext>
            </a:extLst>
          </p:cNvPr>
          <p:cNvSpPr txBox="1"/>
          <p:nvPr/>
        </p:nvSpPr>
        <p:spPr>
          <a:xfrm>
            <a:off x="8735180" y="2809520"/>
            <a:ext cx="2083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Null model</a:t>
            </a:r>
            <a:endParaRPr lang="en-US"/>
          </a:p>
        </p:txBody>
      </p:sp>
      <p:sp>
        <p:nvSpPr>
          <p:cNvPr id="24" name="TextBox 23">
            <a:extLst>
              <a:ext uri="{FF2B5EF4-FFF2-40B4-BE49-F238E27FC236}">
                <a16:creationId xmlns:a16="http://schemas.microsoft.com/office/drawing/2014/main" id="{8759D9D2-4170-34F4-77F6-3D3DB602A221}"/>
              </a:ext>
            </a:extLst>
          </p:cNvPr>
          <p:cNvSpPr txBox="1"/>
          <p:nvPr/>
        </p:nvSpPr>
        <p:spPr>
          <a:xfrm>
            <a:off x="1575255" y="2809519"/>
            <a:ext cx="33627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ARIMAX (TOP 2 features)</a:t>
            </a:r>
            <a:endParaRPr lang="en-US" sz="2400">
              <a:cs typeface="Calibri"/>
            </a:endParaRPr>
          </a:p>
        </p:txBody>
      </p:sp>
    </p:spTree>
    <p:extLst>
      <p:ext uri="{BB962C8B-B14F-4D97-AF65-F5344CB8AC3E}">
        <p14:creationId xmlns:p14="http://schemas.microsoft.com/office/powerpoint/2010/main" val="3821177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a:latin typeface="Franklin Gothic Medium"/>
              </a:rPr>
              <a:t>Modeling – Stock Price Prediction</a:t>
            </a:r>
            <a:endParaRPr lang="en-US"/>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277482" y="1319591"/>
            <a:ext cx="11457857" cy="4785485"/>
          </a:xfrm>
        </p:spPr>
        <p:txBody>
          <a:bodyPr lIns="91440" tIns="45720" rIns="91440" bIns="45720" anchor="t"/>
          <a:lstStyle/>
          <a:p>
            <a:r>
              <a:rPr lang="en-US" dirty="0">
                <a:latin typeface="Franklin Gothic Book"/>
              </a:rPr>
              <a:t>Model Evaluation in the test dataset</a:t>
            </a:r>
          </a:p>
        </p:txBody>
      </p:sp>
      <p:sp>
        <p:nvSpPr>
          <p:cNvPr id="4" name="TextBox 3">
            <a:extLst>
              <a:ext uri="{FF2B5EF4-FFF2-40B4-BE49-F238E27FC236}">
                <a16:creationId xmlns:a16="http://schemas.microsoft.com/office/drawing/2014/main" id="{848B3461-E7B0-2058-3289-2D01D34E7613}"/>
              </a:ext>
            </a:extLst>
          </p:cNvPr>
          <p:cNvSpPr txBox="1"/>
          <p:nvPr/>
        </p:nvSpPr>
        <p:spPr>
          <a:xfrm>
            <a:off x="8735180" y="1884279"/>
            <a:ext cx="2083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Null model</a:t>
            </a:r>
            <a:endParaRPr lang="en-US"/>
          </a:p>
        </p:txBody>
      </p:sp>
      <p:sp>
        <p:nvSpPr>
          <p:cNvPr id="5" name="TextBox 4">
            <a:extLst>
              <a:ext uri="{FF2B5EF4-FFF2-40B4-BE49-F238E27FC236}">
                <a16:creationId xmlns:a16="http://schemas.microsoft.com/office/drawing/2014/main" id="{D934D704-5740-49C2-DA24-5D324F8D4779}"/>
              </a:ext>
            </a:extLst>
          </p:cNvPr>
          <p:cNvSpPr txBox="1"/>
          <p:nvPr/>
        </p:nvSpPr>
        <p:spPr>
          <a:xfrm>
            <a:off x="1575255" y="1884278"/>
            <a:ext cx="33627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cs typeface="Calibri"/>
              </a:rPr>
              <a:t>ARIMAX (TOP 2 features)</a:t>
            </a:r>
            <a:endParaRPr lang="en-US" sz="2400">
              <a:cs typeface="Calibri"/>
            </a:endParaRPr>
          </a:p>
        </p:txBody>
      </p:sp>
      <p:pic>
        <p:nvPicPr>
          <p:cNvPr id="8" name="Picture 7">
            <a:extLst>
              <a:ext uri="{FF2B5EF4-FFF2-40B4-BE49-F238E27FC236}">
                <a16:creationId xmlns:a16="http://schemas.microsoft.com/office/drawing/2014/main" id="{76C8A071-BF6B-D11B-8614-3D7A1A9FF5E4}"/>
              </a:ext>
            </a:extLst>
          </p:cNvPr>
          <p:cNvPicPr>
            <a:picLocks noChangeAspect="1"/>
          </p:cNvPicPr>
          <p:nvPr/>
        </p:nvPicPr>
        <p:blipFill>
          <a:blip r:embed="rId3"/>
          <a:stretch>
            <a:fillRect/>
          </a:stretch>
        </p:blipFill>
        <p:spPr>
          <a:xfrm>
            <a:off x="456660" y="2454857"/>
            <a:ext cx="5544461" cy="3650219"/>
          </a:xfrm>
          <a:prstGeom prst="rect">
            <a:avLst/>
          </a:prstGeom>
        </p:spPr>
      </p:pic>
      <p:pic>
        <p:nvPicPr>
          <p:cNvPr id="10" name="Picture 9">
            <a:extLst>
              <a:ext uri="{FF2B5EF4-FFF2-40B4-BE49-F238E27FC236}">
                <a16:creationId xmlns:a16="http://schemas.microsoft.com/office/drawing/2014/main" id="{C2AE38AA-0805-2308-39E4-8E5A75753305}"/>
              </a:ext>
            </a:extLst>
          </p:cNvPr>
          <p:cNvPicPr>
            <a:picLocks noChangeAspect="1"/>
          </p:cNvPicPr>
          <p:nvPr/>
        </p:nvPicPr>
        <p:blipFill>
          <a:blip r:embed="rId4"/>
          <a:stretch>
            <a:fillRect/>
          </a:stretch>
        </p:blipFill>
        <p:spPr>
          <a:xfrm>
            <a:off x="6096000" y="2454857"/>
            <a:ext cx="5818517" cy="3840794"/>
          </a:xfrm>
          <a:prstGeom prst="rect">
            <a:avLst/>
          </a:prstGeom>
        </p:spPr>
      </p:pic>
    </p:spTree>
    <p:extLst>
      <p:ext uri="{BB962C8B-B14F-4D97-AF65-F5344CB8AC3E}">
        <p14:creationId xmlns:p14="http://schemas.microsoft.com/office/powerpoint/2010/main" val="40195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dirty="0">
                <a:latin typeface="Franklin Gothic Medium"/>
              </a:rPr>
              <a:t>Discussion and Conclusion</a:t>
            </a:r>
            <a:endParaRPr lang="en-US" dirty="0"/>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0" y="1319592"/>
            <a:ext cx="12363697" cy="1664240"/>
          </a:xfrm>
        </p:spPr>
        <p:txBody>
          <a:bodyPr lIns="91440" tIns="45720" rIns="91440" bIns="45720" anchor="t"/>
          <a:lstStyle/>
          <a:p>
            <a:r>
              <a:rPr lang="en-US" sz="3200" dirty="0">
                <a:solidFill>
                  <a:srgbClr val="000000"/>
                </a:solidFill>
                <a:latin typeface="Times New Roman" panose="02020603050405020304" pitchFamily="18" charset="0"/>
                <a:ea typeface="Arial Unicode MS"/>
                <a:cs typeface="Arial Unicode MS"/>
              </a:rPr>
              <a:t>O</a:t>
            </a:r>
            <a:r>
              <a:rPr lang="en-US" sz="3200" dirty="0">
                <a:solidFill>
                  <a:srgbClr val="000000"/>
                </a:solidFill>
                <a:effectLst/>
                <a:latin typeface="Times New Roman" panose="02020603050405020304" pitchFamily="18" charset="0"/>
                <a:ea typeface="Arial Unicode MS"/>
                <a:cs typeface="Arial Unicode MS"/>
              </a:rPr>
              <a:t>ur ARIMA and ARIMAX models have significantly higher prediction accuracy compared to the Null model. </a:t>
            </a:r>
          </a:p>
          <a:p>
            <a:pPr marL="0" indent="0">
              <a:buNone/>
            </a:pPr>
            <a:r>
              <a:rPr lang="en-US" sz="3200" dirty="0">
                <a:solidFill>
                  <a:srgbClr val="000000"/>
                </a:solidFill>
                <a:latin typeface="Times New Roman" panose="02020603050405020304" pitchFamily="18" charset="0"/>
              </a:rPr>
              <a:t>This fact indicates </a:t>
            </a:r>
            <a:r>
              <a:rPr lang="en-US" sz="3200" dirty="0">
                <a:solidFill>
                  <a:srgbClr val="000000"/>
                </a:solidFill>
                <a:effectLst/>
                <a:latin typeface="Times New Roman" panose="02020603050405020304" pitchFamily="18" charset="0"/>
                <a:ea typeface="Arial Unicode MS"/>
                <a:cs typeface="Arial Unicode MS"/>
              </a:rPr>
              <a:t>that there is a time-series dependence in stock price.</a:t>
            </a:r>
          </a:p>
        </p:txBody>
      </p:sp>
      <p:sp>
        <p:nvSpPr>
          <p:cNvPr id="6" name="Content Placeholder 2">
            <a:extLst>
              <a:ext uri="{FF2B5EF4-FFF2-40B4-BE49-F238E27FC236}">
                <a16:creationId xmlns:a16="http://schemas.microsoft.com/office/drawing/2014/main" id="{67A4D1A5-5CC4-9D82-0A37-93F64CFB5B46}"/>
              </a:ext>
            </a:extLst>
          </p:cNvPr>
          <p:cNvSpPr txBox="1">
            <a:spLocks/>
          </p:cNvSpPr>
          <p:nvPr/>
        </p:nvSpPr>
        <p:spPr>
          <a:xfrm>
            <a:off x="1" y="3312518"/>
            <a:ext cx="12192000" cy="3545481"/>
          </a:xfrm>
          <a:prstGeom prst="rect">
            <a:avLst/>
          </a:prstGeom>
          <a:solidFill>
            <a:schemeClr val="bg1"/>
          </a:solidFill>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00000"/>
                </a:solidFill>
                <a:latin typeface="Times New Roman" panose="02020603050405020304" pitchFamily="18" charset="0"/>
                <a:ea typeface="Arial Unicode MS"/>
                <a:cs typeface="Arial Unicode MS"/>
              </a:rPr>
              <a:t>T</a:t>
            </a:r>
            <a:r>
              <a:rPr lang="en-US" sz="3200" dirty="0">
                <a:solidFill>
                  <a:srgbClr val="000000"/>
                </a:solidFill>
                <a:effectLst/>
                <a:latin typeface="Times New Roman" panose="02020603050405020304" pitchFamily="18" charset="0"/>
                <a:ea typeface="Arial Unicode MS"/>
                <a:cs typeface="Arial Unicode MS"/>
              </a:rPr>
              <a:t>here is no distinct difference in the accuracy of the ARIMA and ARIMAX models. </a:t>
            </a:r>
          </a:p>
          <a:p>
            <a:pPr marL="0" indent="0">
              <a:buNone/>
            </a:pPr>
            <a:r>
              <a:rPr lang="en-US" sz="3200">
                <a:solidFill>
                  <a:srgbClr val="000000"/>
                </a:solidFill>
                <a:latin typeface="Times New Roman" panose="02020603050405020304" pitchFamily="18" charset="0"/>
                <a:ea typeface="Arial Unicode MS"/>
                <a:cs typeface="Arial Unicode MS"/>
              </a:rPr>
              <a:t>This </a:t>
            </a:r>
            <a:r>
              <a:rPr lang="en-US" sz="3200" dirty="0">
                <a:solidFill>
                  <a:srgbClr val="000000"/>
                </a:solidFill>
                <a:latin typeface="Times New Roman" panose="02020603050405020304" pitchFamily="18" charset="0"/>
                <a:ea typeface="Arial Unicode MS"/>
                <a:cs typeface="Arial Unicode MS"/>
              </a:rPr>
              <a:t>fact means that external variables based on our topic modeling results had no effect on improving the accuracy of the forecast. </a:t>
            </a:r>
          </a:p>
          <a:p>
            <a:pPr marL="0" indent="0">
              <a:buNone/>
            </a:pPr>
            <a:r>
              <a:rPr lang="en-US" sz="3200" dirty="0">
                <a:solidFill>
                  <a:srgbClr val="000000"/>
                </a:solidFill>
                <a:effectLst/>
                <a:latin typeface="Times New Roman" panose="02020603050405020304" pitchFamily="18" charset="0"/>
                <a:ea typeface="Arial Unicode MS"/>
                <a:cs typeface="Arial Unicode MS"/>
              </a:rPr>
              <a:t>However, we cannot conclude that economic news trends do not affect stock prices in our project. </a:t>
            </a:r>
            <a:endParaRPr lang="en-US" sz="3200" dirty="0">
              <a:solidFill>
                <a:srgbClr val="000000"/>
              </a:solidFill>
              <a:latin typeface="Times New Roman" panose="02020603050405020304" pitchFamily="18" charset="0"/>
              <a:ea typeface="Arial Unicode MS"/>
              <a:cs typeface="Arial Unicode MS"/>
            </a:endParaRPr>
          </a:p>
        </p:txBody>
      </p:sp>
    </p:spTree>
    <p:extLst>
      <p:ext uri="{BB962C8B-B14F-4D97-AF65-F5344CB8AC3E}">
        <p14:creationId xmlns:p14="http://schemas.microsoft.com/office/powerpoint/2010/main" val="138790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dirty="0">
                <a:latin typeface="Franklin Gothic Medium"/>
              </a:rPr>
              <a:t>Future works</a:t>
            </a:r>
            <a:endParaRPr lang="en-US" dirty="0"/>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0" y="1319591"/>
            <a:ext cx="12363697" cy="2594683"/>
          </a:xfrm>
        </p:spPr>
        <p:txBody>
          <a:bodyPr lIns="91440" tIns="45720" rIns="91440" bIns="45720" anchor="t"/>
          <a:lstStyle/>
          <a:p>
            <a:r>
              <a:rPr lang="en-US" sz="3200" dirty="0">
                <a:solidFill>
                  <a:srgbClr val="000000"/>
                </a:solidFill>
                <a:latin typeface="Times New Roman" panose="02020603050405020304" pitchFamily="18" charset="0"/>
                <a:ea typeface="Arial Unicode MS"/>
                <a:cs typeface="Arial Unicode MS"/>
              </a:rPr>
              <a:t>Our Topic modeling results are unstable, since changing the number of clusters to be classified or the random seed can significantly change the clusters obtained. </a:t>
            </a:r>
          </a:p>
          <a:p>
            <a:pPr marL="0" indent="0">
              <a:buNone/>
            </a:pPr>
            <a:r>
              <a:rPr lang="en-US" sz="3200" dirty="0">
                <a:solidFill>
                  <a:srgbClr val="000000"/>
                </a:solidFill>
                <a:latin typeface="Times New Roman" panose="02020603050405020304" pitchFamily="18" charset="0"/>
                <a:ea typeface="Arial Unicode MS"/>
                <a:cs typeface="Arial Unicode MS"/>
              </a:rPr>
              <a:t>A</a:t>
            </a:r>
            <a:r>
              <a:rPr lang="en-US" sz="3200" dirty="0">
                <a:solidFill>
                  <a:srgbClr val="000000"/>
                </a:solidFill>
                <a:effectLst/>
                <a:latin typeface="Times New Roman" panose="02020603050405020304" pitchFamily="18" charset="0"/>
                <a:ea typeface="Arial Unicode MS"/>
                <a:cs typeface="Arial Unicode MS"/>
              </a:rPr>
              <a:t>dopting supervised learning, using pre-prepared might improve the accuracy of stock price prediction. </a:t>
            </a:r>
          </a:p>
        </p:txBody>
      </p:sp>
      <p:sp>
        <p:nvSpPr>
          <p:cNvPr id="4" name="Content Placeholder 2">
            <a:extLst>
              <a:ext uri="{FF2B5EF4-FFF2-40B4-BE49-F238E27FC236}">
                <a16:creationId xmlns:a16="http://schemas.microsoft.com/office/drawing/2014/main" id="{92CDBF50-B6A4-A15F-1EDF-B179F7034790}"/>
              </a:ext>
            </a:extLst>
          </p:cNvPr>
          <p:cNvSpPr txBox="1">
            <a:spLocks/>
          </p:cNvSpPr>
          <p:nvPr/>
        </p:nvSpPr>
        <p:spPr>
          <a:xfrm>
            <a:off x="0" y="3914274"/>
            <a:ext cx="12363697" cy="2943726"/>
          </a:xfrm>
          <a:prstGeom prst="rect">
            <a:avLst/>
          </a:prstGeom>
          <a:solidFill>
            <a:schemeClr val="bg1"/>
          </a:solidFill>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000000"/>
                </a:solidFill>
                <a:effectLst/>
                <a:latin typeface="Times New Roman" panose="02020603050405020304" pitchFamily="18" charset="0"/>
                <a:ea typeface="Arial Unicode MS"/>
                <a:cs typeface="Arial Unicode MS"/>
              </a:rPr>
              <a:t>the current model considers news trends from one day prior to the stock price to be predicted, </a:t>
            </a:r>
          </a:p>
          <a:p>
            <a:pPr marL="0" indent="0">
              <a:buNone/>
            </a:pPr>
            <a:r>
              <a:rPr lang="en-US" sz="3200" dirty="0">
                <a:solidFill>
                  <a:srgbClr val="000000"/>
                </a:solidFill>
                <a:latin typeface="Times New Roman" panose="02020603050405020304" pitchFamily="18" charset="0"/>
                <a:ea typeface="Arial Unicode MS"/>
                <a:cs typeface="Arial Unicode MS"/>
              </a:rPr>
              <a:t>I</a:t>
            </a:r>
            <a:r>
              <a:rPr lang="en-US" sz="3200" dirty="0">
                <a:solidFill>
                  <a:srgbClr val="000000"/>
                </a:solidFill>
                <a:effectLst/>
                <a:latin typeface="Times New Roman" panose="02020603050405020304" pitchFamily="18" charset="0"/>
                <a:ea typeface="Arial Unicode MS"/>
                <a:cs typeface="Arial Unicode MS"/>
              </a:rPr>
              <a:t>t may take multiple days for economic news trends to be reflected in the stock price. To solve this problem, it would be useful to compare multiple patterns of time lags between news data and the stock prices .</a:t>
            </a:r>
            <a:endParaRPr lang="en-US" sz="3200" dirty="0">
              <a:solidFill>
                <a:srgbClr val="000000"/>
              </a:solidFill>
              <a:latin typeface="Times New Roman" panose="02020603050405020304" pitchFamily="18" charset="0"/>
              <a:ea typeface="Arial Unicode MS"/>
              <a:cs typeface="Arial Unicode MS"/>
            </a:endParaRPr>
          </a:p>
        </p:txBody>
      </p:sp>
    </p:spTree>
    <p:extLst>
      <p:ext uri="{BB962C8B-B14F-4D97-AF65-F5344CB8AC3E}">
        <p14:creationId xmlns:p14="http://schemas.microsoft.com/office/powerpoint/2010/main" val="1616735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2522-7D85-4143-9766-079227A56979}"/>
              </a:ext>
            </a:extLst>
          </p:cNvPr>
          <p:cNvSpPr>
            <a:spLocks noGrp="1"/>
          </p:cNvSpPr>
          <p:nvPr>
            <p:ph type="title"/>
          </p:nvPr>
        </p:nvSpPr>
        <p:spPr>
          <a:xfrm>
            <a:off x="4606158" y="2446174"/>
            <a:ext cx="4348655" cy="1026353"/>
          </a:xfrm>
        </p:spPr>
        <p:txBody>
          <a:bodyPr/>
          <a:lstStyle/>
          <a:p>
            <a:r>
              <a:rPr lang="en-US" i="1"/>
              <a:t>Thank you!</a:t>
            </a:r>
          </a:p>
        </p:txBody>
      </p:sp>
    </p:spTree>
    <p:extLst>
      <p:ext uri="{BB962C8B-B14F-4D97-AF65-F5344CB8AC3E}">
        <p14:creationId xmlns:p14="http://schemas.microsoft.com/office/powerpoint/2010/main" val="4165677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A picture containing text, clock, watch&#10;&#10;Description automatically generated">
            <a:extLst>
              <a:ext uri="{FF2B5EF4-FFF2-40B4-BE49-F238E27FC236}">
                <a16:creationId xmlns:a16="http://schemas.microsoft.com/office/drawing/2014/main" id="{F37885EE-6426-A9C0-9974-E891C782982F}"/>
              </a:ext>
            </a:extLst>
          </p:cNvPr>
          <p:cNvPicPr>
            <a:picLocks noChangeAspect="1"/>
          </p:cNvPicPr>
          <p:nvPr/>
        </p:nvPicPr>
        <p:blipFill rotWithShape="1">
          <a:blip r:embed="rId3"/>
          <a:srcRect r="38807"/>
          <a:stretch/>
        </p:blipFill>
        <p:spPr>
          <a:xfrm>
            <a:off x="5544228" y="919231"/>
            <a:ext cx="5433151" cy="1125278"/>
          </a:xfrm>
          <a:prstGeom prst="rect">
            <a:avLst/>
          </a:prstGeom>
        </p:spPr>
      </p:pic>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a:xfrm>
            <a:off x="536275" y="135087"/>
            <a:ext cx="10515600" cy="1026353"/>
          </a:xfrm>
        </p:spPr>
        <p:txBody>
          <a:bodyPr lIns="91440" tIns="45720" rIns="91440" bIns="45720" anchor="ctr"/>
          <a:lstStyle/>
          <a:p>
            <a:r>
              <a:rPr lang="en-US">
                <a:latin typeface="Franklin Gothic Medium"/>
              </a:rPr>
              <a:t>Modeling – Stock Price Prediction</a:t>
            </a:r>
            <a:endParaRPr lang="en-US"/>
          </a:p>
        </p:txBody>
      </p:sp>
      <p:pic>
        <p:nvPicPr>
          <p:cNvPr id="5" name="Picture 5" descr="Chart, scatter chart&#10;&#10;Description automatically generated">
            <a:extLst>
              <a:ext uri="{FF2B5EF4-FFF2-40B4-BE49-F238E27FC236}">
                <a16:creationId xmlns:a16="http://schemas.microsoft.com/office/drawing/2014/main" id="{16C3304A-B0CE-03F4-3D34-6A03D7F895B8}"/>
              </a:ext>
            </a:extLst>
          </p:cNvPr>
          <p:cNvPicPr>
            <a:picLocks noChangeAspect="1"/>
          </p:cNvPicPr>
          <p:nvPr/>
        </p:nvPicPr>
        <p:blipFill>
          <a:blip r:embed="rId4"/>
          <a:stretch>
            <a:fillRect/>
          </a:stretch>
        </p:blipFill>
        <p:spPr>
          <a:xfrm>
            <a:off x="56843" y="2341217"/>
            <a:ext cx="5963728" cy="4311130"/>
          </a:xfrm>
          <a:prstGeom prst="rect">
            <a:avLst/>
          </a:prstGeom>
        </p:spPr>
      </p:pic>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a:xfrm>
            <a:off x="277482" y="1319591"/>
            <a:ext cx="10515599" cy="4785485"/>
          </a:xfrm>
        </p:spPr>
        <p:txBody>
          <a:bodyPr lIns="91440" tIns="45720" rIns="91440" bIns="45720" anchor="t"/>
          <a:lstStyle/>
          <a:p>
            <a:r>
              <a:rPr lang="en-US">
                <a:latin typeface="Franklin Gothic Book"/>
              </a:rPr>
              <a:t>Parameters</a:t>
            </a:r>
          </a:p>
          <a:p>
            <a:pPr marL="0" indent="0">
              <a:buNone/>
            </a:pPr>
            <a:r>
              <a:rPr lang="en-US">
                <a:latin typeface="Franklin Gothic Book"/>
              </a:rPr>
              <a:t> The p and q should be less than 10.</a:t>
            </a:r>
          </a:p>
        </p:txBody>
      </p:sp>
      <p:pic>
        <p:nvPicPr>
          <p:cNvPr id="6" name="Picture 6" descr="Chart, scatter chart&#10;&#10;Description automatically generated">
            <a:extLst>
              <a:ext uri="{FF2B5EF4-FFF2-40B4-BE49-F238E27FC236}">
                <a16:creationId xmlns:a16="http://schemas.microsoft.com/office/drawing/2014/main" id="{F1D88E2A-CDE9-2943-E214-BE7F3D5C8263}"/>
              </a:ext>
            </a:extLst>
          </p:cNvPr>
          <p:cNvPicPr>
            <a:picLocks noChangeAspect="1"/>
          </p:cNvPicPr>
          <p:nvPr/>
        </p:nvPicPr>
        <p:blipFill>
          <a:blip r:embed="rId5"/>
          <a:stretch>
            <a:fillRect/>
          </a:stretch>
        </p:blipFill>
        <p:spPr>
          <a:xfrm>
            <a:off x="6095333" y="2496932"/>
            <a:ext cx="5719313" cy="4014077"/>
          </a:xfrm>
          <a:prstGeom prst="rect">
            <a:avLst/>
          </a:prstGeom>
        </p:spPr>
      </p:pic>
      <p:grpSp>
        <p:nvGrpSpPr>
          <p:cNvPr id="11" name="Group 10">
            <a:extLst>
              <a:ext uri="{FF2B5EF4-FFF2-40B4-BE49-F238E27FC236}">
                <a16:creationId xmlns:a16="http://schemas.microsoft.com/office/drawing/2014/main" id="{33B9394A-939D-64CE-6C0C-7817EDBFAA6B}"/>
              </a:ext>
            </a:extLst>
          </p:cNvPr>
          <p:cNvGrpSpPr/>
          <p:nvPr/>
        </p:nvGrpSpPr>
        <p:grpSpPr>
          <a:xfrm>
            <a:off x="6882358" y="1934097"/>
            <a:ext cx="4294908" cy="584775"/>
            <a:chOff x="2793051" y="4324596"/>
            <a:chExt cx="4294908" cy="584775"/>
          </a:xfrm>
        </p:grpSpPr>
        <p:cxnSp>
          <p:nvCxnSpPr>
            <p:cNvPr id="7" name="Straight Arrow Connector 6">
              <a:extLst>
                <a:ext uri="{FF2B5EF4-FFF2-40B4-BE49-F238E27FC236}">
                  <a16:creationId xmlns:a16="http://schemas.microsoft.com/office/drawing/2014/main" id="{3C31C61B-8D82-F6B9-5126-281C4B8C2B84}"/>
                </a:ext>
              </a:extLst>
            </p:cNvPr>
            <p:cNvCxnSpPr/>
            <p:nvPr/>
          </p:nvCxnSpPr>
          <p:spPr>
            <a:xfrm>
              <a:off x="2793051" y="4430856"/>
              <a:ext cx="2038596" cy="9898"/>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1DF25FE0-FA90-5C11-5BC7-EDDC2A20F453}"/>
                </a:ext>
              </a:extLst>
            </p:cNvPr>
            <p:cNvCxnSpPr>
              <a:cxnSpLocks/>
            </p:cNvCxnSpPr>
            <p:nvPr/>
          </p:nvCxnSpPr>
          <p:spPr>
            <a:xfrm>
              <a:off x="5178012" y="4430856"/>
              <a:ext cx="1909947" cy="9898"/>
            </a:xfrm>
            <a:prstGeom prst="straightConnector1">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9B5A7576-994E-6D68-D962-47CDDEE47DC1}"/>
                </a:ext>
              </a:extLst>
            </p:cNvPr>
            <p:cNvSpPr txBox="1"/>
            <p:nvPr/>
          </p:nvSpPr>
          <p:spPr>
            <a:xfrm>
              <a:off x="3463636" y="4324596"/>
              <a:ext cx="702623"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4472C4"/>
                  </a:solidFill>
                  <a:cs typeface="Calibri"/>
                </a:rPr>
                <a:t>AR</a:t>
              </a:r>
              <a:endParaRPr lang="en-US" sz="3200">
                <a:solidFill>
                  <a:srgbClr val="4472C4"/>
                </a:solidFill>
              </a:endParaRPr>
            </a:p>
          </p:txBody>
        </p:sp>
        <p:sp>
          <p:nvSpPr>
            <p:cNvPr id="10" name="TextBox 9">
              <a:extLst>
                <a:ext uri="{FF2B5EF4-FFF2-40B4-BE49-F238E27FC236}">
                  <a16:creationId xmlns:a16="http://schemas.microsoft.com/office/drawing/2014/main" id="{C00120E5-7C53-F9AF-DD4C-6CAFBCB4A597}"/>
                </a:ext>
              </a:extLst>
            </p:cNvPr>
            <p:cNvSpPr txBox="1"/>
            <p:nvPr/>
          </p:nvSpPr>
          <p:spPr>
            <a:xfrm>
              <a:off x="5779324" y="4324596"/>
              <a:ext cx="999506"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70AD47"/>
                  </a:solidFill>
                  <a:cs typeface="Calibri"/>
                </a:rPr>
                <a:t>MA</a:t>
              </a:r>
              <a:endParaRPr lang="en-US" sz="3200">
                <a:solidFill>
                  <a:srgbClr val="70AD47"/>
                </a:solidFill>
              </a:endParaRPr>
            </a:p>
          </p:txBody>
        </p:sp>
      </p:grpSp>
      <p:pic>
        <p:nvPicPr>
          <p:cNvPr id="15" name="Picture 5" descr="A picture containing text, clock, watch&#10;&#10;Description automatically generated">
            <a:extLst>
              <a:ext uri="{FF2B5EF4-FFF2-40B4-BE49-F238E27FC236}">
                <a16:creationId xmlns:a16="http://schemas.microsoft.com/office/drawing/2014/main" id="{914F4450-D9C8-AEEC-B6B3-9C712CD9EC46}"/>
              </a:ext>
            </a:extLst>
          </p:cNvPr>
          <p:cNvPicPr>
            <a:picLocks noChangeAspect="1"/>
          </p:cNvPicPr>
          <p:nvPr/>
        </p:nvPicPr>
        <p:blipFill rotWithShape="1">
          <a:blip r:embed="rId3"/>
          <a:srcRect l="88285" r="105"/>
          <a:stretch/>
        </p:blipFill>
        <p:spPr>
          <a:xfrm>
            <a:off x="11054788" y="919231"/>
            <a:ext cx="1030907" cy="1125278"/>
          </a:xfrm>
          <a:prstGeom prst="rect">
            <a:avLst/>
          </a:prstGeom>
        </p:spPr>
      </p:pic>
      <p:cxnSp>
        <p:nvCxnSpPr>
          <p:cNvPr id="16" name="Straight Arrow Connector 15">
            <a:extLst>
              <a:ext uri="{FF2B5EF4-FFF2-40B4-BE49-F238E27FC236}">
                <a16:creationId xmlns:a16="http://schemas.microsoft.com/office/drawing/2014/main" id="{40B843F8-CB7A-0E15-B81F-739FD61ED01E}"/>
              </a:ext>
            </a:extLst>
          </p:cNvPr>
          <p:cNvCxnSpPr/>
          <p:nvPr/>
        </p:nvCxnSpPr>
        <p:spPr>
          <a:xfrm>
            <a:off x="2431875" y="2642049"/>
            <a:ext cx="23653" cy="3432940"/>
          </a:xfrm>
          <a:prstGeom prst="straightConnector1">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6910790-52A9-52FD-E885-66DB2C62CE20}"/>
              </a:ext>
            </a:extLst>
          </p:cNvPr>
          <p:cNvCxnSpPr>
            <a:cxnSpLocks/>
          </p:cNvCxnSpPr>
          <p:nvPr/>
        </p:nvCxnSpPr>
        <p:spPr>
          <a:xfrm>
            <a:off x="8552455" y="2814113"/>
            <a:ext cx="40040" cy="3236295"/>
          </a:xfrm>
          <a:prstGeom prst="straightConnector1">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3CA5-8770-C14D-AA8F-67B3C6B0B12E}"/>
              </a:ext>
            </a:extLst>
          </p:cNvPr>
          <p:cNvSpPr>
            <a:spLocks noGrp="1"/>
          </p:cNvSpPr>
          <p:nvPr>
            <p:ph type="title"/>
          </p:nvPr>
        </p:nvSpPr>
        <p:spPr/>
        <p:txBody>
          <a:bodyPr/>
          <a:lstStyle/>
          <a:p>
            <a:r>
              <a:rPr lang="en-US"/>
              <a:t>Research/Business Questions</a:t>
            </a:r>
          </a:p>
        </p:txBody>
      </p:sp>
      <p:sp>
        <p:nvSpPr>
          <p:cNvPr id="5" name="TextBox 4">
            <a:extLst>
              <a:ext uri="{FF2B5EF4-FFF2-40B4-BE49-F238E27FC236}">
                <a16:creationId xmlns:a16="http://schemas.microsoft.com/office/drawing/2014/main" id="{4D276047-D17D-73B2-A87D-4399D5F17E22}"/>
              </a:ext>
            </a:extLst>
          </p:cNvPr>
          <p:cNvSpPr txBox="1"/>
          <p:nvPr/>
        </p:nvSpPr>
        <p:spPr>
          <a:xfrm>
            <a:off x="336697" y="1568301"/>
            <a:ext cx="11651511" cy="1791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0"/>
              </a:lnSpc>
              <a:spcBef>
                <a:spcPts val="4400"/>
              </a:spcBef>
            </a:pPr>
            <a:r>
              <a:rPr lang="en-US" sz="3600" dirty="0">
                <a:solidFill>
                  <a:srgbClr val="000000"/>
                </a:solidFill>
                <a:ea typeface="+mn-lt"/>
                <a:cs typeface="+mn-lt"/>
              </a:rPr>
              <a:t>1.</a:t>
            </a:r>
            <a:r>
              <a:rPr lang="en-US" sz="3600" dirty="0">
                <a:ea typeface="+mn-lt"/>
                <a:cs typeface="+mn-lt"/>
              </a:rPr>
              <a:t> Which sentiment in the Daily News affects the DJIA value?</a:t>
            </a:r>
            <a:endParaRPr lang="en-US" sz="3600" dirty="0">
              <a:solidFill>
                <a:srgbClr val="000000"/>
              </a:solidFill>
              <a:ea typeface="+mn-lt"/>
              <a:cs typeface="+mn-lt"/>
            </a:endParaRPr>
          </a:p>
          <a:p>
            <a:pPr>
              <a:lnSpc>
                <a:spcPct val="0"/>
              </a:lnSpc>
              <a:spcBef>
                <a:spcPts val="4400"/>
              </a:spcBef>
            </a:pPr>
            <a:r>
              <a:rPr lang="en-US" sz="3600" dirty="0">
                <a:ea typeface="+mn-lt"/>
                <a:cs typeface="+mn-lt"/>
              </a:rPr>
              <a:t>2. How will the value of future DJIA value change?</a:t>
            </a:r>
            <a:endParaRPr lang="en-US" sz="3600" dirty="0">
              <a:cs typeface="Calibri" panose="020F0502020204030204"/>
            </a:endParaRPr>
          </a:p>
          <a:p>
            <a:pPr>
              <a:lnSpc>
                <a:spcPct val="0"/>
              </a:lnSpc>
              <a:spcBef>
                <a:spcPts val="4400"/>
              </a:spcBef>
            </a:pPr>
            <a:r>
              <a:rPr lang="en-US" sz="3600" dirty="0">
                <a:ea typeface="+mn-lt"/>
                <a:cs typeface="+mn-lt"/>
              </a:rPr>
              <a:t>3. Do the results of the Daily News topic analysis </a:t>
            </a:r>
          </a:p>
          <a:p>
            <a:r>
              <a:rPr lang="en-US" sz="3600" dirty="0">
                <a:ea typeface="+mn-lt"/>
                <a:cs typeface="+mn-lt"/>
              </a:rPr>
              <a:t>    improve the predictive accuracy of the DJIA value?</a:t>
            </a:r>
            <a:r>
              <a:rPr lang="en-US" sz="3600" dirty="0">
                <a:solidFill>
                  <a:srgbClr val="000000"/>
                </a:solidFill>
                <a:ea typeface="+mn-lt"/>
                <a:cs typeface="+mn-lt"/>
              </a:rPr>
              <a:t> </a:t>
            </a:r>
            <a:endParaRPr lang="en-US" sz="3600" dirty="0">
              <a:cs typeface="Calibri"/>
            </a:endParaRPr>
          </a:p>
        </p:txBody>
      </p:sp>
      <p:pic>
        <p:nvPicPr>
          <p:cNvPr id="7" name="Picture 7" descr="A picture containing text, outdoor, sign&#10;&#10;Description automatically generated">
            <a:extLst>
              <a:ext uri="{FF2B5EF4-FFF2-40B4-BE49-F238E27FC236}">
                <a16:creationId xmlns:a16="http://schemas.microsoft.com/office/drawing/2014/main" id="{3A7E83E1-E243-38A8-DB53-EDB556E27CA6}"/>
              </a:ext>
            </a:extLst>
          </p:cNvPr>
          <p:cNvPicPr>
            <a:picLocks noChangeAspect="1"/>
          </p:cNvPicPr>
          <p:nvPr/>
        </p:nvPicPr>
        <p:blipFill>
          <a:blip r:embed="rId3"/>
          <a:stretch>
            <a:fillRect/>
          </a:stretch>
        </p:blipFill>
        <p:spPr>
          <a:xfrm>
            <a:off x="6629291" y="3842232"/>
            <a:ext cx="3478839" cy="2310143"/>
          </a:xfrm>
          <a:prstGeom prst="rect">
            <a:avLst/>
          </a:prstGeom>
        </p:spPr>
      </p:pic>
      <p:pic>
        <p:nvPicPr>
          <p:cNvPr id="4" name="Picture 3">
            <a:extLst>
              <a:ext uri="{FF2B5EF4-FFF2-40B4-BE49-F238E27FC236}">
                <a16:creationId xmlns:a16="http://schemas.microsoft.com/office/drawing/2014/main" id="{81AB2A61-0D8F-2B61-D4A0-576631BFFEFA}"/>
              </a:ext>
            </a:extLst>
          </p:cNvPr>
          <p:cNvPicPr>
            <a:picLocks noChangeAspect="1"/>
          </p:cNvPicPr>
          <p:nvPr/>
        </p:nvPicPr>
        <p:blipFill>
          <a:blip r:embed="rId4"/>
          <a:stretch>
            <a:fillRect/>
          </a:stretch>
        </p:blipFill>
        <p:spPr>
          <a:xfrm>
            <a:off x="1305388" y="3536512"/>
            <a:ext cx="4116844" cy="3266535"/>
          </a:xfrm>
          <a:prstGeom prst="rect">
            <a:avLst/>
          </a:prstGeom>
        </p:spPr>
      </p:pic>
    </p:spTree>
    <p:extLst>
      <p:ext uri="{BB962C8B-B14F-4D97-AF65-F5344CB8AC3E}">
        <p14:creationId xmlns:p14="http://schemas.microsoft.com/office/powerpoint/2010/main" val="2559015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A5BF-633E-524C-9D81-790229479C2E}"/>
              </a:ext>
            </a:extLst>
          </p:cNvPr>
          <p:cNvSpPr>
            <a:spLocks noGrp="1"/>
          </p:cNvSpPr>
          <p:nvPr>
            <p:ph type="title"/>
          </p:nvPr>
        </p:nvSpPr>
        <p:spPr>
          <a:xfrm>
            <a:off x="838200" y="0"/>
            <a:ext cx="10515600" cy="1026353"/>
          </a:xfrm>
        </p:spPr>
        <p:txBody>
          <a:bodyPr/>
          <a:lstStyle/>
          <a:p>
            <a:r>
              <a:rPr lang="en-US"/>
              <a:t>Bibliographical References</a:t>
            </a:r>
          </a:p>
        </p:txBody>
      </p:sp>
      <p:sp>
        <p:nvSpPr>
          <p:cNvPr id="3" name="Content Placeholder 2">
            <a:extLst>
              <a:ext uri="{FF2B5EF4-FFF2-40B4-BE49-F238E27FC236}">
                <a16:creationId xmlns:a16="http://schemas.microsoft.com/office/drawing/2014/main" id="{A0DF6ABC-984E-2B49-A821-5296118D29D2}"/>
              </a:ext>
            </a:extLst>
          </p:cNvPr>
          <p:cNvSpPr>
            <a:spLocks noGrp="1"/>
          </p:cNvSpPr>
          <p:nvPr>
            <p:ph sz="half" idx="1"/>
          </p:nvPr>
        </p:nvSpPr>
        <p:spPr>
          <a:xfrm>
            <a:off x="838200" y="1026353"/>
            <a:ext cx="10515600" cy="4933379"/>
          </a:xfrm>
        </p:spPr>
        <p:txBody>
          <a:bodyPr lIns="91440" tIns="45720" rIns="91440" bIns="45720" anchor="t"/>
          <a:lstStyle/>
          <a:p>
            <a:pPr marL="0" indent="0">
              <a:buNone/>
            </a:pPr>
            <a:r>
              <a:rPr lang="en-US" sz="1800">
                <a:latin typeface="Franklin Gothic Book"/>
              </a:rPr>
              <a:t>[1] </a:t>
            </a:r>
          </a:p>
        </p:txBody>
      </p:sp>
      <p:pic>
        <p:nvPicPr>
          <p:cNvPr id="4" name="Picture 4" descr="Graphical user interface, text, application&#10;&#10;Description automatically generated">
            <a:extLst>
              <a:ext uri="{FF2B5EF4-FFF2-40B4-BE49-F238E27FC236}">
                <a16:creationId xmlns:a16="http://schemas.microsoft.com/office/drawing/2014/main" id="{2CB6636C-1221-AE3D-6522-56F628D215BC}"/>
              </a:ext>
            </a:extLst>
          </p:cNvPr>
          <p:cNvPicPr>
            <a:picLocks noChangeAspect="1"/>
          </p:cNvPicPr>
          <p:nvPr/>
        </p:nvPicPr>
        <p:blipFill>
          <a:blip r:embed="rId2"/>
          <a:stretch>
            <a:fillRect/>
          </a:stretch>
        </p:blipFill>
        <p:spPr>
          <a:xfrm>
            <a:off x="741872" y="1178684"/>
            <a:ext cx="9399916" cy="5578933"/>
          </a:xfrm>
          <a:prstGeom prst="rect">
            <a:avLst/>
          </a:prstGeom>
        </p:spPr>
      </p:pic>
    </p:spTree>
    <p:extLst>
      <p:ext uri="{BB962C8B-B14F-4D97-AF65-F5344CB8AC3E}">
        <p14:creationId xmlns:p14="http://schemas.microsoft.com/office/powerpoint/2010/main" val="2565391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8039-B0B1-B0E6-F68A-1A6636E687B9}"/>
              </a:ext>
            </a:extLst>
          </p:cNvPr>
          <p:cNvSpPr>
            <a:spLocks noGrp="1"/>
          </p:cNvSpPr>
          <p:nvPr>
            <p:ph type="title"/>
          </p:nvPr>
        </p:nvSpPr>
        <p:spPr>
          <a:xfrm>
            <a:off x="838200" y="57867"/>
            <a:ext cx="10515600" cy="1026353"/>
          </a:xfrm>
        </p:spPr>
        <p:txBody>
          <a:bodyPr lIns="91440" tIns="45720" rIns="91440" bIns="45720" anchor="ctr"/>
          <a:lstStyle/>
          <a:p>
            <a:r>
              <a:rPr lang="en-US">
                <a:latin typeface="Franklin Gothic Medium"/>
              </a:rPr>
              <a:t>Data Preparation – for News Dataset</a:t>
            </a:r>
            <a:endParaRPr lang="en-US"/>
          </a:p>
        </p:txBody>
      </p:sp>
      <p:sp>
        <p:nvSpPr>
          <p:cNvPr id="3" name="Content Placeholder 2">
            <a:extLst>
              <a:ext uri="{FF2B5EF4-FFF2-40B4-BE49-F238E27FC236}">
                <a16:creationId xmlns:a16="http://schemas.microsoft.com/office/drawing/2014/main" id="{015E95BB-8FAA-2FC9-7866-815A99C750B2}"/>
              </a:ext>
            </a:extLst>
          </p:cNvPr>
          <p:cNvSpPr>
            <a:spLocks noGrp="1"/>
          </p:cNvSpPr>
          <p:nvPr>
            <p:ph sz="half" idx="1"/>
          </p:nvPr>
        </p:nvSpPr>
        <p:spPr>
          <a:xfrm>
            <a:off x="838199" y="1035058"/>
            <a:ext cx="10515599" cy="5949266"/>
          </a:xfrm>
        </p:spPr>
        <p:txBody>
          <a:bodyPr lIns="91440" tIns="45720" rIns="91440" bIns="45720" anchor="t"/>
          <a:lstStyle/>
          <a:p>
            <a:pPr marL="0" indent="0">
              <a:buNone/>
            </a:pPr>
            <a:r>
              <a:rPr lang="en-US">
                <a:latin typeface="Franklin Gothic Book"/>
              </a:rPr>
              <a:t>Since the news headlines dataset will be used for topic analysis, we need to apply basic steps about data cleaning and several text preprocessing steps in NLP on it.</a:t>
            </a:r>
            <a:endParaRPr lang="en-US"/>
          </a:p>
          <a:p>
            <a:pPr marL="0" indent="0">
              <a:buNone/>
            </a:pPr>
            <a:endParaRPr lang="en-US">
              <a:latin typeface="Franklin Gothic Book"/>
            </a:endParaRPr>
          </a:p>
          <a:p>
            <a:r>
              <a:rPr lang="en-US">
                <a:latin typeface="Franklin Gothic Book"/>
              </a:rPr>
              <a:t>Removing missing values</a:t>
            </a:r>
          </a:p>
          <a:p>
            <a:r>
              <a:rPr lang="en-US">
                <a:latin typeface="Franklin Gothic Book"/>
              </a:rPr>
              <a:t>Removing punctuations like . , ! $( ) * % @ and unidentified special characters</a:t>
            </a:r>
            <a:endParaRPr lang="en-US"/>
          </a:p>
          <a:p>
            <a:r>
              <a:rPr lang="en-US">
                <a:latin typeface="Franklin Gothic Book"/>
              </a:rPr>
              <a:t>Removing Stop Words</a:t>
            </a:r>
            <a:endParaRPr lang="en-US"/>
          </a:p>
          <a:p>
            <a:r>
              <a:rPr lang="en-US">
                <a:latin typeface="Franklin Gothic Book"/>
              </a:rPr>
              <a:t>Lower casing</a:t>
            </a:r>
            <a:endParaRPr lang="en-US"/>
          </a:p>
          <a:p>
            <a:r>
              <a:rPr lang="en-US">
                <a:latin typeface="Franklin Gothic Book"/>
              </a:rPr>
              <a:t>Tokenization</a:t>
            </a:r>
            <a:endParaRPr lang="en-US"/>
          </a:p>
          <a:p>
            <a:r>
              <a:rPr lang="en-US">
                <a:latin typeface="Franklin Gothic Book"/>
              </a:rPr>
              <a:t>Lemmatization</a:t>
            </a:r>
            <a:endParaRPr lang="en-US"/>
          </a:p>
          <a:p>
            <a:r>
              <a:rPr lang="en-US">
                <a:latin typeface="Franklin Gothic Book"/>
              </a:rPr>
              <a:t>Stemming</a:t>
            </a:r>
          </a:p>
          <a:p>
            <a:endParaRPr lang="en-US"/>
          </a:p>
          <a:p>
            <a:endParaRPr lang="en-US"/>
          </a:p>
          <a:p>
            <a:endParaRPr lang="en-US"/>
          </a:p>
        </p:txBody>
      </p:sp>
    </p:spTree>
    <p:extLst>
      <p:ext uri="{BB962C8B-B14F-4D97-AF65-F5344CB8AC3E}">
        <p14:creationId xmlns:p14="http://schemas.microsoft.com/office/powerpoint/2010/main" val="1396560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8EB0-7294-836F-DA96-145813A0A83C}"/>
              </a:ext>
            </a:extLst>
          </p:cNvPr>
          <p:cNvSpPr>
            <a:spLocks noGrp="1"/>
          </p:cNvSpPr>
          <p:nvPr>
            <p:ph type="title"/>
          </p:nvPr>
        </p:nvSpPr>
        <p:spPr>
          <a:xfrm>
            <a:off x="838200" y="-95762"/>
            <a:ext cx="10515600" cy="1026353"/>
          </a:xfrm>
        </p:spPr>
        <p:txBody>
          <a:bodyPr lIns="91440" tIns="45720" rIns="91440" bIns="45720" anchor="ctr"/>
          <a:lstStyle/>
          <a:p>
            <a:r>
              <a:rPr lang="en-US">
                <a:latin typeface="Franklin Gothic Medium"/>
              </a:rPr>
              <a:t>Data Preparation – for DJIA Dataset</a:t>
            </a:r>
          </a:p>
        </p:txBody>
      </p:sp>
      <p:sp>
        <p:nvSpPr>
          <p:cNvPr id="5" name="Content Placeholder 2">
            <a:extLst>
              <a:ext uri="{FF2B5EF4-FFF2-40B4-BE49-F238E27FC236}">
                <a16:creationId xmlns:a16="http://schemas.microsoft.com/office/drawing/2014/main" id="{D3FFF019-DDC2-D6CE-6974-F3F84481A917}"/>
              </a:ext>
            </a:extLst>
          </p:cNvPr>
          <p:cNvSpPr txBox="1">
            <a:spLocks/>
          </p:cNvSpPr>
          <p:nvPr/>
        </p:nvSpPr>
        <p:spPr>
          <a:xfrm>
            <a:off x="838199" y="1035058"/>
            <a:ext cx="10946919" cy="44979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Franklin Gothic Book"/>
              </a:rPr>
              <a:t>Since the DJIA dataset will be used for time series analysis, we need to apply data cleaning and data transformation.</a:t>
            </a:r>
            <a:endParaRPr lang="en-US"/>
          </a:p>
          <a:p>
            <a:pPr marL="0" indent="0">
              <a:buNone/>
            </a:pPr>
            <a:endParaRPr lang="en-US" sz="1050">
              <a:latin typeface="Franklin Gothic Book"/>
            </a:endParaRPr>
          </a:p>
          <a:p>
            <a:pPr marL="0" indent="0">
              <a:buNone/>
            </a:pPr>
            <a:r>
              <a:rPr lang="en-US">
                <a:latin typeface="Franklin Gothic Book"/>
              </a:rPr>
              <a:t>Data Cleaning</a:t>
            </a:r>
          </a:p>
          <a:p>
            <a:r>
              <a:rPr lang="en-US">
                <a:latin typeface="Franklin Gothic Book"/>
              </a:rPr>
              <a:t>Removing missing values</a:t>
            </a:r>
          </a:p>
          <a:p>
            <a:endParaRPr lang="en-US">
              <a:latin typeface="Franklin Gothic Book"/>
            </a:endParaRPr>
          </a:p>
          <a:p>
            <a:pPr marL="0" indent="0">
              <a:buNone/>
            </a:pPr>
            <a:r>
              <a:rPr lang="en-US">
                <a:latin typeface="Franklin Gothic Book"/>
              </a:rPr>
              <a:t>Since the data we are dealing with are stock price and they are moving every day, so we decided not to remove outliers. </a:t>
            </a:r>
            <a:r>
              <a:rPr lang="en-US" b="1">
                <a:latin typeface="Franklin Gothic Book"/>
              </a:rPr>
              <a:t>Otherwise, we may lose important information about stock prices trending analysis.</a:t>
            </a:r>
          </a:p>
        </p:txBody>
      </p:sp>
    </p:spTree>
    <p:extLst>
      <p:ext uri="{BB962C8B-B14F-4D97-AF65-F5344CB8AC3E}">
        <p14:creationId xmlns:p14="http://schemas.microsoft.com/office/powerpoint/2010/main" val="2399881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8EB0-7294-836F-DA96-145813A0A83C}"/>
              </a:ext>
            </a:extLst>
          </p:cNvPr>
          <p:cNvSpPr>
            <a:spLocks noGrp="1"/>
          </p:cNvSpPr>
          <p:nvPr>
            <p:ph type="title"/>
          </p:nvPr>
        </p:nvSpPr>
        <p:spPr>
          <a:xfrm>
            <a:off x="838200" y="-95762"/>
            <a:ext cx="10515600" cy="1026353"/>
          </a:xfrm>
        </p:spPr>
        <p:txBody>
          <a:bodyPr lIns="91440" tIns="45720" rIns="91440" bIns="45720" anchor="ctr"/>
          <a:lstStyle/>
          <a:p>
            <a:r>
              <a:rPr lang="en-US">
                <a:latin typeface="Franklin Gothic Medium"/>
              </a:rPr>
              <a:t>Data Preparation – for DJIA Dataset</a:t>
            </a:r>
          </a:p>
        </p:txBody>
      </p:sp>
      <p:sp>
        <p:nvSpPr>
          <p:cNvPr id="5" name="Content Placeholder 2">
            <a:extLst>
              <a:ext uri="{FF2B5EF4-FFF2-40B4-BE49-F238E27FC236}">
                <a16:creationId xmlns:a16="http://schemas.microsoft.com/office/drawing/2014/main" id="{D3FFF019-DDC2-D6CE-6974-F3F84481A917}"/>
              </a:ext>
            </a:extLst>
          </p:cNvPr>
          <p:cNvSpPr txBox="1">
            <a:spLocks/>
          </p:cNvSpPr>
          <p:nvPr/>
        </p:nvSpPr>
        <p:spPr>
          <a:xfrm>
            <a:off x="838199" y="1035058"/>
            <a:ext cx="10515599" cy="13205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Franklin Gothic Book"/>
              </a:rPr>
              <a:t>Since the DJIA dataset will be used for time series analysis, we need to apply data cleaning and data transformation.</a:t>
            </a:r>
            <a:endParaRPr lang="en-US"/>
          </a:p>
          <a:p>
            <a:pPr marL="0" indent="0">
              <a:buNone/>
            </a:pPr>
            <a:endParaRPr lang="en-US" sz="1050">
              <a:latin typeface="Franklin Gothic Book"/>
            </a:endParaRPr>
          </a:p>
          <a:p>
            <a:pPr marL="0" indent="0">
              <a:buNone/>
            </a:pPr>
            <a:endParaRPr lang="en-US">
              <a:latin typeface="Franklin Gothic Book"/>
            </a:endParaRPr>
          </a:p>
        </p:txBody>
      </p:sp>
      <p:sp>
        <p:nvSpPr>
          <p:cNvPr id="8" name="Content Placeholder 2">
            <a:extLst>
              <a:ext uri="{FF2B5EF4-FFF2-40B4-BE49-F238E27FC236}">
                <a16:creationId xmlns:a16="http://schemas.microsoft.com/office/drawing/2014/main" id="{50732B03-5D8D-5AB0-80F6-AF54A1EB0988}"/>
              </a:ext>
            </a:extLst>
          </p:cNvPr>
          <p:cNvSpPr txBox="1">
            <a:spLocks/>
          </p:cNvSpPr>
          <p:nvPr/>
        </p:nvSpPr>
        <p:spPr>
          <a:xfrm>
            <a:off x="838198" y="1940831"/>
            <a:ext cx="10515599" cy="29739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Franklin Gothic Book"/>
              </a:rPr>
              <a:t>Data Transformation</a:t>
            </a:r>
            <a:endParaRPr lang="en-US"/>
          </a:p>
          <a:p>
            <a:r>
              <a:rPr lang="en-US">
                <a:latin typeface="Franklin Gothic Book"/>
              </a:rPr>
              <a:t>Making non-stationary time series stationary; Differencing</a:t>
            </a:r>
          </a:p>
          <a:p>
            <a:pPr marL="0" indent="0">
              <a:buNone/>
            </a:pPr>
            <a:endParaRPr lang="en-US" sz="2400">
              <a:latin typeface="Franklin Gothic Book"/>
            </a:endParaRPr>
          </a:p>
        </p:txBody>
      </p:sp>
      <p:pic>
        <p:nvPicPr>
          <p:cNvPr id="3" name="Picture 3" descr="Chart, scatter chart&#10;&#10;Description automatically generated">
            <a:extLst>
              <a:ext uri="{FF2B5EF4-FFF2-40B4-BE49-F238E27FC236}">
                <a16:creationId xmlns:a16="http://schemas.microsoft.com/office/drawing/2014/main" id="{DE4491AB-0CFD-D020-7B35-0358478392BA}"/>
              </a:ext>
            </a:extLst>
          </p:cNvPr>
          <p:cNvPicPr>
            <a:picLocks noChangeAspect="1"/>
          </p:cNvPicPr>
          <p:nvPr/>
        </p:nvPicPr>
        <p:blipFill>
          <a:blip r:embed="rId2"/>
          <a:stretch>
            <a:fillRect/>
          </a:stretch>
        </p:blipFill>
        <p:spPr>
          <a:xfrm>
            <a:off x="986287" y="2920862"/>
            <a:ext cx="7013275" cy="3791105"/>
          </a:xfrm>
          <a:prstGeom prst="rect">
            <a:avLst/>
          </a:prstGeom>
        </p:spPr>
      </p:pic>
    </p:spTree>
    <p:extLst>
      <p:ext uri="{BB962C8B-B14F-4D97-AF65-F5344CB8AC3E}">
        <p14:creationId xmlns:p14="http://schemas.microsoft.com/office/powerpoint/2010/main" val="1603690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853C-D5DD-50BF-983D-72964CA3ECC8}"/>
              </a:ext>
            </a:extLst>
          </p:cNvPr>
          <p:cNvSpPr>
            <a:spLocks noGrp="1"/>
          </p:cNvSpPr>
          <p:nvPr>
            <p:ph type="title"/>
          </p:nvPr>
        </p:nvSpPr>
        <p:spPr>
          <a:xfrm>
            <a:off x="838200" y="57867"/>
            <a:ext cx="10515600" cy="1026353"/>
          </a:xfrm>
        </p:spPr>
        <p:txBody>
          <a:bodyPr lIns="91440" tIns="45720" rIns="91440" bIns="45720" anchor="ctr"/>
          <a:lstStyle/>
          <a:p>
            <a:r>
              <a:rPr lang="en-US">
                <a:latin typeface="Franklin Gothic Medium"/>
              </a:rPr>
              <a:t>Modeling Plan</a:t>
            </a:r>
            <a:endParaRPr lang="en-US"/>
          </a:p>
        </p:txBody>
      </p:sp>
      <p:sp>
        <p:nvSpPr>
          <p:cNvPr id="3" name="Content Placeholder 2">
            <a:extLst>
              <a:ext uri="{FF2B5EF4-FFF2-40B4-BE49-F238E27FC236}">
                <a16:creationId xmlns:a16="http://schemas.microsoft.com/office/drawing/2014/main" id="{FBF25DD2-50D1-72DA-D096-C16539EFF309}"/>
              </a:ext>
            </a:extLst>
          </p:cNvPr>
          <p:cNvSpPr>
            <a:spLocks noGrp="1"/>
          </p:cNvSpPr>
          <p:nvPr>
            <p:ph sz="half" idx="1"/>
          </p:nvPr>
        </p:nvSpPr>
        <p:spPr>
          <a:xfrm>
            <a:off x="838199" y="838413"/>
            <a:ext cx="10515599" cy="2696131"/>
          </a:xfrm>
        </p:spPr>
        <p:txBody>
          <a:bodyPr lIns="91440" tIns="45720" rIns="91440" bIns="45720" anchor="t"/>
          <a:lstStyle/>
          <a:p>
            <a:r>
              <a:rPr lang="en-US" sz="2400">
                <a:latin typeface="Franklin Gothic Book"/>
              </a:rPr>
              <a:t>Topic Modeling</a:t>
            </a:r>
            <a:endParaRPr lang="en-US" sz="2400"/>
          </a:p>
          <a:p>
            <a:pPr marL="0" indent="0">
              <a:buNone/>
            </a:pPr>
            <a:r>
              <a:rPr lang="en-US" sz="2400">
                <a:latin typeface="Franklin Gothic Book"/>
              </a:rPr>
              <a:t>We will perform </a:t>
            </a:r>
            <a:r>
              <a:rPr lang="en-US" sz="2400" err="1">
                <a:latin typeface="Franklin Gothic Book"/>
              </a:rPr>
              <a:t>KMeans</a:t>
            </a:r>
            <a:r>
              <a:rPr lang="en-US" sz="2400">
                <a:latin typeface="Franklin Gothic Book"/>
              </a:rPr>
              <a:t> model to get major topics in the News data set.</a:t>
            </a:r>
          </a:p>
          <a:p>
            <a:pPr marL="0" indent="0">
              <a:buNone/>
            </a:pPr>
            <a:endParaRPr lang="en-US" sz="2400">
              <a:latin typeface="Franklin Gothic Book"/>
            </a:endParaRPr>
          </a:p>
          <a:p>
            <a:r>
              <a:rPr lang="en-US" sz="2400">
                <a:latin typeface="Franklin Gothic Book"/>
              </a:rPr>
              <a:t>Stock Price prediction</a:t>
            </a:r>
          </a:p>
          <a:p>
            <a:pPr marL="0" indent="0">
              <a:buNone/>
            </a:pPr>
            <a:r>
              <a:rPr lang="en-US" sz="2400">
                <a:latin typeface="Franklin Gothic Book"/>
              </a:rPr>
              <a:t>We are going to use ARIMAX model, which can consider explanatory variables in addition to ARIMA model.</a:t>
            </a:r>
          </a:p>
          <a:p>
            <a:pPr marL="0" indent="0">
              <a:buNone/>
            </a:pPr>
            <a:endParaRPr lang="en-US" sz="2400"/>
          </a:p>
          <a:p>
            <a:pPr marL="0" indent="0">
              <a:buNone/>
            </a:pPr>
            <a:endParaRPr lang="en-US" sz="2400"/>
          </a:p>
          <a:p>
            <a:pPr marL="0" indent="0">
              <a:buNone/>
            </a:pPr>
            <a:endParaRPr lang="en-US" sz="2400"/>
          </a:p>
          <a:p>
            <a:pPr marL="0" indent="0">
              <a:buNone/>
            </a:pPr>
            <a:r>
              <a:rPr lang="en-US" sz="2400">
                <a:latin typeface="Franklin Gothic Book"/>
              </a:rPr>
              <a:t>Candidates of explanatory variables: Number of news of each topic</a:t>
            </a:r>
            <a:endParaRPr lang="en-US" sz="2400"/>
          </a:p>
          <a:p>
            <a:pPr marL="0" indent="0">
              <a:buNone/>
            </a:pPr>
            <a:r>
              <a:rPr lang="en-US" sz="2400">
                <a:latin typeface="Franklin Gothic Book"/>
              </a:rPr>
              <a:t>                                                              Number of Comments of each topic</a:t>
            </a:r>
            <a:endParaRPr lang="en-US" sz="2400"/>
          </a:p>
          <a:p>
            <a:pPr marL="0" indent="0">
              <a:buNone/>
            </a:pPr>
            <a:r>
              <a:rPr lang="en-US" sz="2400">
                <a:latin typeface="Franklin Gothic Book"/>
              </a:rPr>
              <a:t>                                                              Number of Score of each topic</a:t>
            </a:r>
            <a:endParaRPr lang="en-US" sz="2400"/>
          </a:p>
        </p:txBody>
      </p:sp>
      <p:grpSp>
        <p:nvGrpSpPr>
          <p:cNvPr id="5" name="Group 4">
            <a:extLst>
              <a:ext uri="{FF2B5EF4-FFF2-40B4-BE49-F238E27FC236}">
                <a16:creationId xmlns:a16="http://schemas.microsoft.com/office/drawing/2014/main" id="{3D175305-722F-A638-0256-A446C822ABF2}"/>
              </a:ext>
            </a:extLst>
          </p:cNvPr>
          <p:cNvGrpSpPr/>
          <p:nvPr/>
        </p:nvGrpSpPr>
        <p:grpSpPr>
          <a:xfrm>
            <a:off x="1488374" y="3371062"/>
            <a:ext cx="8878784" cy="1538309"/>
            <a:chOff x="1488374" y="3371062"/>
            <a:chExt cx="8878784" cy="1538309"/>
          </a:xfrm>
        </p:grpSpPr>
        <p:pic>
          <p:nvPicPr>
            <p:cNvPr id="4" name="Picture 5" descr="A picture containing text, clock, watch&#10;&#10;Description automatically generated">
              <a:extLst>
                <a:ext uri="{FF2B5EF4-FFF2-40B4-BE49-F238E27FC236}">
                  <a16:creationId xmlns:a16="http://schemas.microsoft.com/office/drawing/2014/main" id="{190FEF3E-2CCF-7833-6E86-9F7810EF67F8}"/>
                </a:ext>
              </a:extLst>
            </p:cNvPr>
            <p:cNvPicPr>
              <a:picLocks noChangeAspect="1"/>
            </p:cNvPicPr>
            <p:nvPr/>
          </p:nvPicPr>
          <p:blipFill>
            <a:blip r:embed="rId2"/>
            <a:stretch>
              <a:fillRect/>
            </a:stretch>
          </p:blipFill>
          <p:spPr>
            <a:xfrm>
              <a:off x="1488374" y="3371062"/>
              <a:ext cx="8878784" cy="1125278"/>
            </a:xfrm>
            <a:prstGeom prst="rect">
              <a:avLst/>
            </a:prstGeom>
          </p:spPr>
        </p:pic>
        <p:cxnSp>
          <p:nvCxnSpPr>
            <p:cNvPr id="7" name="Straight Arrow Connector 6">
              <a:extLst>
                <a:ext uri="{FF2B5EF4-FFF2-40B4-BE49-F238E27FC236}">
                  <a16:creationId xmlns:a16="http://schemas.microsoft.com/office/drawing/2014/main" id="{95008964-8098-E3D3-DED9-DB850503B7FA}"/>
                </a:ext>
              </a:extLst>
            </p:cNvPr>
            <p:cNvCxnSpPr/>
            <p:nvPr/>
          </p:nvCxnSpPr>
          <p:spPr>
            <a:xfrm>
              <a:off x="2793051" y="4430856"/>
              <a:ext cx="2038596" cy="9898"/>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CBCBBB76-E776-246C-0FD4-B4242F450525}"/>
                </a:ext>
              </a:extLst>
            </p:cNvPr>
            <p:cNvCxnSpPr>
              <a:cxnSpLocks/>
            </p:cNvCxnSpPr>
            <p:nvPr/>
          </p:nvCxnSpPr>
          <p:spPr>
            <a:xfrm>
              <a:off x="5178012" y="4430856"/>
              <a:ext cx="1909947" cy="9898"/>
            </a:xfrm>
            <a:prstGeom prst="straightConnector1">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0712214A-ADA3-FA33-705F-539DCC2C4CFC}"/>
                </a:ext>
              </a:extLst>
            </p:cNvPr>
            <p:cNvCxnSpPr>
              <a:cxnSpLocks/>
            </p:cNvCxnSpPr>
            <p:nvPr/>
          </p:nvCxnSpPr>
          <p:spPr>
            <a:xfrm>
              <a:off x="7315570" y="4430856"/>
              <a:ext cx="1949531" cy="9898"/>
            </a:xfrm>
            <a:prstGeom prst="straightConnector1">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948005D7-7899-DAC6-FCE5-E2AB9F16AD50}"/>
                </a:ext>
              </a:extLst>
            </p:cNvPr>
            <p:cNvSpPr txBox="1"/>
            <p:nvPr/>
          </p:nvSpPr>
          <p:spPr>
            <a:xfrm>
              <a:off x="3463636" y="4324596"/>
              <a:ext cx="702623"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4472C4"/>
                  </a:solidFill>
                  <a:cs typeface="Calibri"/>
                </a:rPr>
                <a:t>AR</a:t>
              </a:r>
              <a:endParaRPr lang="en-US" sz="3200">
                <a:solidFill>
                  <a:srgbClr val="4472C4"/>
                </a:solidFill>
              </a:endParaRPr>
            </a:p>
          </p:txBody>
        </p:sp>
        <p:sp>
          <p:nvSpPr>
            <p:cNvPr id="12" name="TextBox 11">
              <a:extLst>
                <a:ext uri="{FF2B5EF4-FFF2-40B4-BE49-F238E27FC236}">
                  <a16:creationId xmlns:a16="http://schemas.microsoft.com/office/drawing/2014/main" id="{14014078-A819-E4A5-AAB2-C9E5FCEB98D6}"/>
                </a:ext>
              </a:extLst>
            </p:cNvPr>
            <p:cNvSpPr txBox="1"/>
            <p:nvPr/>
          </p:nvSpPr>
          <p:spPr>
            <a:xfrm>
              <a:off x="5779324" y="4324596"/>
              <a:ext cx="999506"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70AD47"/>
                  </a:solidFill>
                  <a:cs typeface="Calibri"/>
                </a:rPr>
                <a:t>MA</a:t>
              </a:r>
              <a:endParaRPr lang="en-US" sz="3200">
                <a:solidFill>
                  <a:srgbClr val="70AD47"/>
                </a:solidFill>
              </a:endParaRPr>
            </a:p>
          </p:txBody>
        </p:sp>
        <p:sp>
          <p:nvSpPr>
            <p:cNvPr id="13" name="TextBox 12">
              <a:extLst>
                <a:ext uri="{FF2B5EF4-FFF2-40B4-BE49-F238E27FC236}">
                  <a16:creationId xmlns:a16="http://schemas.microsoft.com/office/drawing/2014/main" id="{67356CB9-CA07-4038-E6A8-ED7962A03737}"/>
                </a:ext>
              </a:extLst>
            </p:cNvPr>
            <p:cNvSpPr txBox="1"/>
            <p:nvPr/>
          </p:nvSpPr>
          <p:spPr>
            <a:xfrm>
              <a:off x="7936674" y="4324596"/>
              <a:ext cx="702623"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FF0000"/>
                  </a:solidFill>
                  <a:cs typeface="Calibri"/>
                </a:rPr>
                <a:t>X</a:t>
              </a:r>
              <a:endParaRPr lang="en-US"/>
            </a:p>
          </p:txBody>
        </p:sp>
      </p:grpSp>
    </p:spTree>
    <p:extLst>
      <p:ext uri="{BB962C8B-B14F-4D97-AF65-F5344CB8AC3E}">
        <p14:creationId xmlns:p14="http://schemas.microsoft.com/office/powerpoint/2010/main" val="3403467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50F7-AB3D-F499-9B0D-BBC7D751DBF4}"/>
              </a:ext>
            </a:extLst>
          </p:cNvPr>
          <p:cNvSpPr>
            <a:spLocks noGrp="1"/>
          </p:cNvSpPr>
          <p:nvPr>
            <p:ph type="title"/>
          </p:nvPr>
        </p:nvSpPr>
        <p:spPr/>
        <p:txBody>
          <a:bodyPr lIns="91440" tIns="45720" rIns="91440" bIns="45720" anchor="ctr"/>
          <a:lstStyle/>
          <a:p>
            <a:r>
              <a:rPr lang="en-US">
                <a:latin typeface="Franklin Gothic Medium"/>
              </a:rPr>
              <a:t>Modeling – News Data</a:t>
            </a:r>
            <a:endParaRPr lang="en-US"/>
          </a:p>
        </p:txBody>
      </p:sp>
      <p:sp>
        <p:nvSpPr>
          <p:cNvPr id="3" name="Content Placeholder 2">
            <a:extLst>
              <a:ext uri="{FF2B5EF4-FFF2-40B4-BE49-F238E27FC236}">
                <a16:creationId xmlns:a16="http://schemas.microsoft.com/office/drawing/2014/main" id="{5C3834BC-FAE8-8426-78D1-1B8FA5DC01E5}"/>
              </a:ext>
            </a:extLst>
          </p:cNvPr>
          <p:cNvSpPr>
            <a:spLocks noGrp="1"/>
          </p:cNvSpPr>
          <p:nvPr>
            <p:ph sz="half" idx="1"/>
          </p:nvPr>
        </p:nvSpPr>
        <p:spPr/>
        <p:txBody>
          <a:bodyPr lIns="91440" tIns="45720" rIns="91440" bIns="45720" anchor="t"/>
          <a:lstStyle/>
          <a:p>
            <a:r>
              <a:rPr lang="en-US">
                <a:latin typeface="Franklin Gothic Book"/>
              </a:rPr>
              <a:t>We choose to use </a:t>
            </a:r>
            <a:r>
              <a:rPr lang="en-US" err="1">
                <a:latin typeface="Franklin Gothic Book"/>
              </a:rPr>
              <a:t>KMeans</a:t>
            </a:r>
            <a:r>
              <a:rPr lang="en-US">
                <a:latin typeface="Franklin Gothic Book"/>
              </a:rPr>
              <a:t> model to perform the topic modeling based on News Data. We use the data of latest 3 months to be the testing set and the remains to be the training dataset. The unknown data then can be predicted by applying testing dataset on the model. </a:t>
            </a:r>
            <a:endParaRPr lang="en-US"/>
          </a:p>
          <a:p>
            <a:r>
              <a:rPr lang="en-US">
                <a:latin typeface="Franklin Gothic Book"/>
              </a:rPr>
              <a:t>The MSE (Mean Squared Errors) value is used to evaluate the model performance. (SSE vs MSE) </a:t>
            </a:r>
          </a:p>
          <a:p>
            <a:r>
              <a:rPr lang="en-US">
                <a:latin typeface="Franklin Gothic Book"/>
              </a:rPr>
              <a:t>To make the results become more interpretative, we use range (1, 20, 1) to be the number of clusters in </a:t>
            </a:r>
            <a:r>
              <a:rPr lang="en-US" err="1">
                <a:latin typeface="Franklin Gothic Book"/>
              </a:rPr>
              <a:t>KMeans</a:t>
            </a:r>
            <a:r>
              <a:rPr lang="en-US">
                <a:latin typeface="Franklin Gothic Book"/>
              </a:rPr>
              <a:t> model. </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9B7C76C-DBBA-CE11-1695-DF01DB78AD37}"/>
              </a:ext>
            </a:extLst>
          </p:cNvPr>
          <p:cNvPicPr>
            <a:picLocks noChangeAspect="1"/>
          </p:cNvPicPr>
          <p:nvPr/>
        </p:nvPicPr>
        <p:blipFill>
          <a:blip r:embed="rId3"/>
          <a:stretch>
            <a:fillRect/>
          </a:stretch>
        </p:blipFill>
        <p:spPr>
          <a:xfrm>
            <a:off x="344501" y="5318647"/>
            <a:ext cx="8928847" cy="1458657"/>
          </a:xfrm>
          <a:prstGeom prst="rect">
            <a:avLst/>
          </a:prstGeom>
        </p:spPr>
      </p:pic>
    </p:spTree>
    <p:extLst>
      <p:ext uri="{BB962C8B-B14F-4D97-AF65-F5344CB8AC3E}">
        <p14:creationId xmlns:p14="http://schemas.microsoft.com/office/powerpoint/2010/main" val="2713774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3CA5-8770-C14D-AA8F-67B3C6B0B12E}"/>
              </a:ext>
            </a:extLst>
          </p:cNvPr>
          <p:cNvSpPr>
            <a:spLocks noGrp="1"/>
          </p:cNvSpPr>
          <p:nvPr>
            <p:ph type="title"/>
          </p:nvPr>
        </p:nvSpPr>
        <p:spPr>
          <a:xfrm>
            <a:off x="838200" y="174625"/>
            <a:ext cx="10515600" cy="1026353"/>
          </a:xfrm>
        </p:spPr>
        <p:txBody>
          <a:bodyPr lIns="91440" tIns="45720" rIns="91440" bIns="45720" anchor="ctr"/>
          <a:lstStyle/>
          <a:p>
            <a:r>
              <a:rPr lang="en-US">
                <a:latin typeface="Franklin Gothic Medium"/>
              </a:rPr>
              <a:t>Data Collection</a:t>
            </a:r>
            <a:endParaRPr lang="en-US"/>
          </a:p>
        </p:txBody>
      </p:sp>
      <p:sp>
        <p:nvSpPr>
          <p:cNvPr id="3" name="Content Placeholder 2">
            <a:extLst>
              <a:ext uri="{FF2B5EF4-FFF2-40B4-BE49-F238E27FC236}">
                <a16:creationId xmlns:a16="http://schemas.microsoft.com/office/drawing/2014/main" id="{AF227F97-547A-BD45-83D3-750EEA3DEC57}"/>
              </a:ext>
            </a:extLst>
          </p:cNvPr>
          <p:cNvSpPr>
            <a:spLocks noGrp="1"/>
          </p:cNvSpPr>
          <p:nvPr>
            <p:ph sz="half" idx="1"/>
          </p:nvPr>
        </p:nvSpPr>
        <p:spPr>
          <a:xfrm>
            <a:off x="-2772" y="1034234"/>
            <a:ext cx="12563740" cy="4785485"/>
          </a:xfrm>
        </p:spPr>
        <p:txBody>
          <a:bodyPr lIns="91440" tIns="45720" rIns="91440" bIns="45720" anchor="t"/>
          <a:lstStyle/>
          <a:p>
            <a:r>
              <a:rPr lang="en-US" dirty="0">
                <a:latin typeface="Franklin Gothic Book"/>
              </a:rPr>
              <a:t>Economic News Data</a:t>
            </a:r>
          </a:p>
          <a:p>
            <a:pPr lvl="1">
              <a:buFont typeface="Courier New" panose="02070309020205020404" pitchFamily="49" charset="0"/>
              <a:buChar char="o"/>
            </a:pPr>
            <a:r>
              <a:rPr lang="en-US" sz="2800" dirty="0"/>
              <a:t>Objective: Complete sentimental analysis based on daily news. </a:t>
            </a:r>
            <a:endParaRPr lang="en-US" sz="2800" dirty="0">
              <a:ea typeface="Calibri"/>
              <a:cs typeface="Calibri"/>
            </a:endParaRPr>
          </a:p>
          <a:p>
            <a:pPr lvl="1">
              <a:buFont typeface="Courier New" panose="02070309020205020404" pitchFamily="49" charset="0"/>
              <a:buChar char="o"/>
            </a:pPr>
            <a:r>
              <a:rPr lang="en-US" sz="2800" dirty="0"/>
              <a:t>Source: Historical news headlines from </a:t>
            </a:r>
            <a:r>
              <a:rPr lang="en-US" sz="2800" dirty="0">
                <a:hlinkClick r:id="rId3"/>
              </a:rPr>
              <a:t>Reddit Economy Channel</a:t>
            </a:r>
            <a:r>
              <a:rPr lang="en-US" sz="2800" dirty="0"/>
              <a:t> (/r/Economy). </a:t>
            </a:r>
          </a:p>
          <a:p>
            <a:pPr lvl="1">
              <a:buFont typeface="Courier New" panose="02070309020205020404" pitchFamily="49" charset="0"/>
              <a:buChar char="o"/>
            </a:pPr>
            <a:r>
              <a:rPr lang="en-US" sz="2800" dirty="0">
                <a:cs typeface="Calibri" panose="020F0502020204030204"/>
              </a:rPr>
              <a:t>Method: Using </a:t>
            </a:r>
            <a:r>
              <a:rPr lang="en-US" sz="2800" dirty="0" err="1">
                <a:cs typeface="Calibri" panose="020F0502020204030204"/>
              </a:rPr>
              <a:t>Pushshift</a:t>
            </a:r>
            <a:r>
              <a:rPr lang="en-US" sz="2800" dirty="0">
                <a:cs typeface="Calibri" panose="020F0502020204030204"/>
              </a:rPr>
              <a:t> API, which is designed to download data from Reddit.</a:t>
            </a:r>
          </a:p>
          <a:p>
            <a:pPr lvl="1">
              <a:buFont typeface="Courier New" panose="02070309020205020404" pitchFamily="49" charset="0"/>
              <a:buChar char="o"/>
            </a:pPr>
            <a:r>
              <a:rPr lang="en-US" sz="2800" dirty="0"/>
              <a:t>News: Top 50 headlines sorted by the number of comments for a single date.</a:t>
            </a:r>
            <a:endParaRPr lang="en-US" sz="2800" dirty="0">
              <a:cs typeface="Calibri"/>
            </a:endParaRPr>
          </a:p>
          <a:p>
            <a:pPr lvl="1">
              <a:buFont typeface="Courier New" panose="02070309020205020404" pitchFamily="49" charset="0"/>
              <a:buChar char="o"/>
            </a:pPr>
            <a:r>
              <a:rPr lang="en-US" sz="2800" dirty="0"/>
              <a:t>Range: 2017-06-08 to 2022-08-31</a:t>
            </a:r>
            <a:endParaRPr lang="en-US" sz="2800" dirty="0">
              <a:ea typeface="+mn-lt"/>
              <a:cs typeface="+mn-lt"/>
            </a:endParaRPr>
          </a:p>
        </p:txBody>
      </p:sp>
      <p:sp>
        <p:nvSpPr>
          <p:cNvPr id="5" name="Content Placeholder 2">
            <a:extLst>
              <a:ext uri="{FF2B5EF4-FFF2-40B4-BE49-F238E27FC236}">
                <a16:creationId xmlns:a16="http://schemas.microsoft.com/office/drawing/2014/main" id="{66EC3EEA-BDB9-AE55-2684-A206882D730D}"/>
              </a:ext>
            </a:extLst>
          </p:cNvPr>
          <p:cNvSpPr txBox="1">
            <a:spLocks/>
          </p:cNvSpPr>
          <p:nvPr/>
        </p:nvSpPr>
        <p:spPr>
          <a:xfrm>
            <a:off x="-2772" y="4137653"/>
            <a:ext cx="10515599" cy="478548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Franklin Gothic Book"/>
              </a:rPr>
              <a:t>DJIA Value Data</a:t>
            </a:r>
          </a:p>
          <a:p>
            <a:pPr lvl="1">
              <a:buFont typeface="Courier New,monospace" panose="02070309020205020404" pitchFamily="49" charset="0"/>
              <a:buChar char="o"/>
            </a:pPr>
            <a:r>
              <a:rPr lang="en-US" sz="2800">
                <a:ea typeface="+mn-lt"/>
                <a:cs typeface="+mn-lt"/>
              </a:rPr>
              <a:t>Objective: Complete the DJIA value predictions  </a:t>
            </a:r>
          </a:p>
          <a:p>
            <a:pPr lvl="1">
              <a:buFont typeface="Courier New,monospace" panose="02070309020205020404" pitchFamily="49" charset="0"/>
              <a:buChar char="o"/>
            </a:pPr>
            <a:r>
              <a:rPr lang="en-US" sz="2800">
                <a:ea typeface="+mn-lt"/>
                <a:cs typeface="+mn-lt"/>
              </a:rPr>
              <a:t>Source: Historical data from </a:t>
            </a:r>
            <a:r>
              <a:rPr lang="en-US" sz="2800">
                <a:ea typeface="+mn-lt"/>
                <a:cs typeface="+mn-lt"/>
                <a:hlinkClick r:id="rId4"/>
              </a:rPr>
              <a:t>The Wall Street Journal</a:t>
            </a:r>
            <a:r>
              <a:rPr lang="en-US" sz="2800">
                <a:ea typeface="+mn-lt"/>
                <a:cs typeface="+mn-lt"/>
              </a:rPr>
              <a:t>. </a:t>
            </a:r>
          </a:p>
          <a:p>
            <a:pPr lvl="1">
              <a:buFont typeface="Courier New,monospace" panose="02070309020205020404" pitchFamily="49" charset="0"/>
              <a:buChar char="o"/>
            </a:pPr>
            <a:r>
              <a:rPr lang="en-US" sz="2800">
                <a:ea typeface="+mn-lt"/>
                <a:cs typeface="+mn-lt"/>
              </a:rPr>
              <a:t>Method: Downloaded from the web site as a csv file.</a:t>
            </a:r>
          </a:p>
          <a:p>
            <a:pPr lvl="1">
              <a:buFont typeface="Courier New,monospace" panose="02070309020205020404" pitchFamily="49" charset="0"/>
              <a:buChar char="o"/>
            </a:pPr>
            <a:r>
              <a:rPr lang="en-US" sz="2800">
                <a:ea typeface="+mn-lt"/>
                <a:cs typeface="+mn-lt"/>
              </a:rPr>
              <a:t>Range: 2017-06-08 to 2022-08-31</a:t>
            </a:r>
          </a:p>
        </p:txBody>
      </p:sp>
    </p:spTree>
    <p:extLst>
      <p:ext uri="{BB962C8B-B14F-4D97-AF65-F5344CB8AC3E}">
        <p14:creationId xmlns:p14="http://schemas.microsoft.com/office/powerpoint/2010/main" val="3997283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3CA5-8770-C14D-AA8F-67B3C6B0B12E}"/>
              </a:ext>
            </a:extLst>
          </p:cNvPr>
          <p:cNvSpPr>
            <a:spLocks noGrp="1"/>
          </p:cNvSpPr>
          <p:nvPr>
            <p:ph type="title"/>
          </p:nvPr>
        </p:nvSpPr>
        <p:spPr>
          <a:xfrm>
            <a:off x="838200" y="174625"/>
            <a:ext cx="10515600" cy="1026353"/>
          </a:xfrm>
        </p:spPr>
        <p:txBody>
          <a:bodyPr lIns="91440" tIns="45720" rIns="91440" bIns="45720" anchor="ctr"/>
          <a:lstStyle/>
          <a:p>
            <a:r>
              <a:rPr lang="en-US">
                <a:latin typeface="Franklin Gothic Medium"/>
              </a:rPr>
              <a:t>Data Collection</a:t>
            </a:r>
            <a:endParaRPr lang="en-US"/>
          </a:p>
        </p:txBody>
      </p:sp>
      <p:sp>
        <p:nvSpPr>
          <p:cNvPr id="3" name="Content Placeholder 2">
            <a:extLst>
              <a:ext uri="{FF2B5EF4-FFF2-40B4-BE49-F238E27FC236}">
                <a16:creationId xmlns:a16="http://schemas.microsoft.com/office/drawing/2014/main" id="{AF227F97-547A-BD45-83D3-750EEA3DEC57}"/>
              </a:ext>
            </a:extLst>
          </p:cNvPr>
          <p:cNvSpPr>
            <a:spLocks noGrp="1"/>
          </p:cNvSpPr>
          <p:nvPr>
            <p:ph sz="half" idx="1"/>
          </p:nvPr>
        </p:nvSpPr>
        <p:spPr>
          <a:xfrm>
            <a:off x="-2772" y="1034234"/>
            <a:ext cx="12563740" cy="4785485"/>
          </a:xfrm>
        </p:spPr>
        <p:txBody>
          <a:bodyPr lIns="91440" tIns="45720" rIns="91440" bIns="45720" anchor="t"/>
          <a:lstStyle/>
          <a:p>
            <a:r>
              <a:rPr lang="en-US" dirty="0">
                <a:latin typeface="Franklin Gothic Book"/>
              </a:rPr>
              <a:t>Economic News Data</a:t>
            </a:r>
          </a:p>
          <a:p>
            <a:pPr lvl="1">
              <a:buFont typeface="Courier New" panose="02070309020205020404" pitchFamily="49" charset="0"/>
              <a:buChar char="o"/>
            </a:pPr>
            <a:r>
              <a:rPr lang="en-US" sz="2800" dirty="0"/>
              <a:t>Objective: Complete sentimental analysis based on daily news. </a:t>
            </a:r>
            <a:endParaRPr lang="en-US" sz="2800" dirty="0">
              <a:ea typeface="Calibri"/>
              <a:cs typeface="Calibri"/>
            </a:endParaRPr>
          </a:p>
          <a:p>
            <a:pPr lvl="1">
              <a:buFont typeface="Courier New" panose="02070309020205020404" pitchFamily="49" charset="0"/>
              <a:buChar char="o"/>
            </a:pPr>
            <a:r>
              <a:rPr lang="en-US" sz="2800" dirty="0"/>
              <a:t>Source: Historical news headlines from </a:t>
            </a:r>
            <a:r>
              <a:rPr lang="en-US" sz="2800" dirty="0">
                <a:hlinkClick r:id="rId3"/>
              </a:rPr>
              <a:t>Reddit Economy Channel</a:t>
            </a:r>
            <a:r>
              <a:rPr lang="en-US" sz="2800" dirty="0"/>
              <a:t> (/r/Economy). </a:t>
            </a:r>
          </a:p>
          <a:p>
            <a:pPr lvl="1">
              <a:buFont typeface="Courier New" panose="02070309020205020404" pitchFamily="49" charset="0"/>
              <a:buChar char="o"/>
            </a:pPr>
            <a:r>
              <a:rPr lang="en-US" sz="2800" dirty="0">
                <a:cs typeface="Calibri" panose="020F0502020204030204"/>
              </a:rPr>
              <a:t>Method: Using </a:t>
            </a:r>
            <a:r>
              <a:rPr lang="en-US" sz="2800" dirty="0" err="1">
                <a:cs typeface="Calibri" panose="020F0502020204030204"/>
              </a:rPr>
              <a:t>Pushshift</a:t>
            </a:r>
            <a:r>
              <a:rPr lang="en-US" sz="2800" dirty="0">
                <a:cs typeface="Calibri" panose="020F0502020204030204"/>
              </a:rPr>
              <a:t> API, which is designed to download data from Reddit.</a:t>
            </a:r>
          </a:p>
          <a:p>
            <a:pPr lvl="1">
              <a:buFont typeface="Courier New" panose="02070309020205020404" pitchFamily="49" charset="0"/>
              <a:buChar char="o"/>
            </a:pPr>
            <a:r>
              <a:rPr lang="en-US" sz="2800" dirty="0"/>
              <a:t>News: Top 50 headlines sorted by the number of comments for a single date.</a:t>
            </a:r>
            <a:endParaRPr lang="en-US" sz="2800" dirty="0">
              <a:cs typeface="Calibri"/>
            </a:endParaRPr>
          </a:p>
          <a:p>
            <a:pPr lvl="1">
              <a:buFont typeface="Courier New" panose="02070309020205020404" pitchFamily="49" charset="0"/>
              <a:buChar char="o"/>
            </a:pPr>
            <a:r>
              <a:rPr lang="en-US" sz="2800" dirty="0"/>
              <a:t>Range: 2017-06-08 to 2022-08-31</a:t>
            </a:r>
            <a:endParaRPr lang="en-US" sz="2800" dirty="0">
              <a:ea typeface="+mn-lt"/>
              <a:cs typeface="+mn-lt"/>
            </a:endParaRPr>
          </a:p>
        </p:txBody>
      </p:sp>
      <p:sp>
        <p:nvSpPr>
          <p:cNvPr id="5" name="Content Placeholder 2">
            <a:extLst>
              <a:ext uri="{FF2B5EF4-FFF2-40B4-BE49-F238E27FC236}">
                <a16:creationId xmlns:a16="http://schemas.microsoft.com/office/drawing/2014/main" id="{66EC3EEA-BDB9-AE55-2684-A206882D730D}"/>
              </a:ext>
            </a:extLst>
          </p:cNvPr>
          <p:cNvSpPr txBox="1">
            <a:spLocks/>
          </p:cNvSpPr>
          <p:nvPr/>
        </p:nvSpPr>
        <p:spPr>
          <a:xfrm>
            <a:off x="-2772" y="4137653"/>
            <a:ext cx="10515599" cy="478548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Franklin Gothic Book"/>
              </a:rPr>
              <a:t>DJIA Value Data</a:t>
            </a:r>
          </a:p>
          <a:p>
            <a:pPr lvl="1">
              <a:buFont typeface="Courier New,monospace" panose="02070309020205020404" pitchFamily="49" charset="0"/>
              <a:buChar char="o"/>
            </a:pPr>
            <a:r>
              <a:rPr lang="en-US" sz="2800">
                <a:ea typeface="+mn-lt"/>
                <a:cs typeface="+mn-lt"/>
              </a:rPr>
              <a:t>Objective: Complete the DJIA value predictions  </a:t>
            </a:r>
          </a:p>
          <a:p>
            <a:pPr lvl="1">
              <a:buFont typeface="Courier New,monospace" panose="02070309020205020404" pitchFamily="49" charset="0"/>
              <a:buChar char="o"/>
            </a:pPr>
            <a:r>
              <a:rPr lang="en-US" sz="2800">
                <a:ea typeface="+mn-lt"/>
                <a:cs typeface="+mn-lt"/>
              </a:rPr>
              <a:t>Source: Historical data from </a:t>
            </a:r>
            <a:r>
              <a:rPr lang="en-US" sz="2800">
                <a:ea typeface="+mn-lt"/>
                <a:cs typeface="+mn-lt"/>
                <a:hlinkClick r:id="rId4"/>
              </a:rPr>
              <a:t>The Wall Street Journal</a:t>
            </a:r>
            <a:r>
              <a:rPr lang="en-US" sz="2800">
                <a:ea typeface="+mn-lt"/>
                <a:cs typeface="+mn-lt"/>
              </a:rPr>
              <a:t>. </a:t>
            </a:r>
          </a:p>
          <a:p>
            <a:pPr lvl="1">
              <a:buFont typeface="Courier New,monospace" panose="02070309020205020404" pitchFamily="49" charset="0"/>
              <a:buChar char="o"/>
            </a:pPr>
            <a:r>
              <a:rPr lang="en-US" sz="2800">
                <a:ea typeface="+mn-lt"/>
                <a:cs typeface="+mn-lt"/>
              </a:rPr>
              <a:t>Method: Downloaded from the web site as a csv file.</a:t>
            </a:r>
          </a:p>
          <a:p>
            <a:pPr lvl="1">
              <a:buFont typeface="Courier New,monospace" panose="02070309020205020404" pitchFamily="49" charset="0"/>
              <a:buChar char="o"/>
            </a:pPr>
            <a:r>
              <a:rPr lang="en-US" sz="2800">
                <a:ea typeface="+mn-lt"/>
                <a:cs typeface="+mn-lt"/>
              </a:rPr>
              <a:t>Range: 2017-06-08 to 2022-08-31</a:t>
            </a:r>
          </a:p>
        </p:txBody>
      </p:sp>
    </p:spTree>
    <p:extLst>
      <p:ext uri="{BB962C8B-B14F-4D97-AF65-F5344CB8AC3E}">
        <p14:creationId xmlns:p14="http://schemas.microsoft.com/office/powerpoint/2010/main" val="3228287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084C2F-1CED-06CD-B969-46D3E16EC17A}"/>
              </a:ext>
            </a:extLst>
          </p:cNvPr>
          <p:cNvPicPr>
            <a:picLocks noChangeAspect="1"/>
          </p:cNvPicPr>
          <p:nvPr/>
        </p:nvPicPr>
        <p:blipFill>
          <a:blip r:embed="rId2"/>
          <a:stretch>
            <a:fillRect/>
          </a:stretch>
        </p:blipFill>
        <p:spPr>
          <a:xfrm>
            <a:off x="142103" y="1236130"/>
            <a:ext cx="11907793" cy="4385739"/>
          </a:xfrm>
          <a:prstGeom prst="rect">
            <a:avLst/>
          </a:prstGeom>
        </p:spPr>
      </p:pic>
      <p:sp>
        <p:nvSpPr>
          <p:cNvPr id="6" name="Title 1">
            <a:extLst>
              <a:ext uri="{FF2B5EF4-FFF2-40B4-BE49-F238E27FC236}">
                <a16:creationId xmlns:a16="http://schemas.microsoft.com/office/drawing/2014/main" id="{086B5B9A-6576-655A-7D48-33C87EFC1DF3}"/>
              </a:ext>
            </a:extLst>
          </p:cNvPr>
          <p:cNvSpPr>
            <a:spLocks noGrp="1"/>
          </p:cNvSpPr>
          <p:nvPr>
            <p:ph type="title"/>
          </p:nvPr>
        </p:nvSpPr>
        <p:spPr>
          <a:xfrm>
            <a:off x="838200" y="174625"/>
            <a:ext cx="10515600" cy="1026353"/>
          </a:xfrm>
        </p:spPr>
        <p:txBody>
          <a:bodyPr lIns="91440" tIns="45720" rIns="91440" bIns="45720" anchor="ctr"/>
          <a:lstStyle/>
          <a:p>
            <a:r>
              <a:rPr lang="en-US">
                <a:latin typeface="Franklin Gothic Medium"/>
              </a:rPr>
              <a:t>Data Collection</a:t>
            </a:r>
            <a:endParaRPr lang="en-US"/>
          </a:p>
        </p:txBody>
      </p:sp>
      <p:sp>
        <p:nvSpPr>
          <p:cNvPr id="7" name="Rectangle 6">
            <a:extLst>
              <a:ext uri="{FF2B5EF4-FFF2-40B4-BE49-F238E27FC236}">
                <a16:creationId xmlns:a16="http://schemas.microsoft.com/office/drawing/2014/main" id="{2B76DCB3-9C7D-7FAE-E8C7-28CB2ED3722D}"/>
              </a:ext>
            </a:extLst>
          </p:cNvPr>
          <p:cNvSpPr/>
          <p:nvPr/>
        </p:nvSpPr>
        <p:spPr>
          <a:xfrm>
            <a:off x="1179576" y="2350008"/>
            <a:ext cx="6720840" cy="2468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4A700-03CD-8328-CBB9-1857581B83B0}"/>
              </a:ext>
            </a:extLst>
          </p:cNvPr>
          <p:cNvSpPr/>
          <p:nvPr/>
        </p:nvSpPr>
        <p:spPr>
          <a:xfrm>
            <a:off x="10853928" y="4523232"/>
            <a:ext cx="1094232" cy="222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A0FCFA-BF16-7CC1-E800-BEC3ED500FD5}"/>
              </a:ext>
            </a:extLst>
          </p:cNvPr>
          <p:cNvSpPr/>
          <p:nvPr/>
        </p:nvSpPr>
        <p:spPr>
          <a:xfrm>
            <a:off x="8930640" y="4325112"/>
            <a:ext cx="1923288" cy="222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9CDBD17-3FE0-522C-AC31-96A86B2C5FDA}"/>
              </a:ext>
            </a:extLst>
          </p:cNvPr>
          <p:cNvSpPr txBox="1"/>
          <p:nvPr/>
        </p:nvSpPr>
        <p:spPr>
          <a:xfrm>
            <a:off x="4764024" y="1980676"/>
            <a:ext cx="3941064" cy="369332"/>
          </a:xfrm>
          <a:prstGeom prst="rect">
            <a:avLst/>
          </a:prstGeom>
          <a:noFill/>
        </p:spPr>
        <p:txBody>
          <a:bodyPr wrap="square" rtlCol="0">
            <a:spAutoFit/>
          </a:bodyPr>
          <a:lstStyle/>
          <a:p>
            <a:r>
              <a:rPr lang="en-US" b="1" u="sng" dirty="0">
                <a:solidFill>
                  <a:srgbClr val="FF0000"/>
                </a:solidFill>
              </a:rPr>
              <a:t>Attributes that we want to obtain</a:t>
            </a:r>
          </a:p>
        </p:txBody>
      </p:sp>
      <p:sp>
        <p:nvSpPr>
          <p:cNvPr id="11" name="TextBox 10">
            <a:extLst>
              <a:ext uri="{FF2B5EF4-FFF2-40B4-BE49-F238E27FC236}">
                <a16:creationId xmlns:a16="http://schemas.microsoft.com/office/drawing/2014/main" id="{FA86A507-0F46-F29F-A7F3-EA5383D3D8C0}"/>
              </a:ext>
            </a:extLst>
          </p:cNvPr>
          <p:cNvSpPr txBox="1"/>
          <p:nvPr/>
        </p:nvSpPr>
        <p:spPr>
          <a:xfrm>
            <a:off x="9370704" y="3955780"/>
            <a:ext cx="1181472" cy="369332"/>
          </a:xfrm>
          <a:prstGeom prst="rect">
            <a:avLst/>
          </a:prstGeom>
          <a:noFill/>
        </p:spPr>
        <p:txBody>
          <a:bodyPr wrap="square" rtlCol="0">
            <a:spAutoFit/>
          </a:bodyPr>
          <a:lstStyle/>
          <a:p>
            <a:r>
              <a:rPr lang="en-US" b="1" u="sng" dirty="0">
                <a:solidFill>
                  <a:srgbClr val="FF0000"/>
                </a:solidFill>
              </a:rPr>
              <a:t>Subreddit</a:t>
            </a:r>
          </a:p>
        </p:txBody>
      </p:sp>
      <p:sp>
        <p:nvSpPr>
          <p:cNvPr id="12" name="TextBox 11">
            <a:extLst>
              <a:ext uri="{FF2B5EF4-FFF2-40B4-BE49-F238E27FC236}">
                <a16:creationId xmlns:a16="http://schemas.microsoft.com/office/drawing/2014/main" id="{4D5D5841-74AD-0977-3234-F5432299194C}"/>
              </a:ext>
            </a:extLst>
          </p:cNvPr>
          <p:cNvSpPr txBox="1"/>
          <p:nvPr/>
        </p:nvSpPr>
        <p:spPr>
          <a:xfrm>
            <a:off x="10358052" y="4745736"/>
            <a:ext cx="1833948" cy="646331"/>
          </a:xfrm>
          <a:prstGeom prst="rect">
            <a:avLst/>
          </a:prstGeom>
          <a:noFill/>
        </p:spPr>
        <p:txBody>
          <a:bodyPr wrap="square" rtlCol="0">
            <a:spAutoFit/>
          </a:bodyPr>
          <a:lstStyle/>
          <a:p>
            <a:r>
              <a:rPr lang="en-US" b="1" u="sng" dirty="0">
                <a:solidFill>
                  <a:srgbClr val="FF0000"/>
                </a:solidFill>
              </a:rPr>
              <a:t>Number of posts for each day</a:t>
            </a:r>
          </a:p>
        </p:txBody>
      </p:sp>
    </p:spTree>
    <p:extLst>
      <p:ext uri="{BB962C8B-B14F-4D97-AF65-F5344CB8AC3E}">
        <p14:creationId xmlns:p14="http://schemas.microsoft.com/office/powerpoint/2010/main" val="262312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4899-F1F6-4A5C-1E42-0DEDD666F408}"/>
              </a:ext>
            </a:extLst>
          </p:cNvPr>
          <p:cNvSpPr>
            <a:spLocks noGrp="1"/>
          </p:cNvSpPr>
          <p:nvPr>
            <p:ph type="title"/>
          </p:nvPr>
        </p:nvSpPr>
        <p:spPr>
          <a:xfrm>
            <a:off x="838200" y="2561"/>
            <a:ext cx="10515600" cy="1026353"/>
          </a:xfrm>
        </p:spPr>
        <p:txBody>
          <a:bodyPr lIns="91440" tIns="45720" rIns="91440" bIns="45720" anchor="ctr"/>
          <a:lstStyle/>
          <a:p>
            <a:r>
              <a:rPr lang="en-US">
                <a:latin typeface="Franklin Gothic Medium"/>
              </a:rPr>
              <a:t>Data Description – for News Data</a:t>
            </a:r>
            <a:endParaRPr lang="en-US"/>
          </a:p>
        </p:txBody>
      </p:sp>
      <p:sp>
        <p:nvSpPr>
          <p:cNvPr id="3" name="Content Placeholder 2">
            <a:extLst>
              <a:ext uri="{FF2B5EF4-FFF2-40B4-BE49-F238E27FC236}">
                <a16:creationId xmlns:a16="http://schemas.microsoft.com/office/drawing/2014/main" id="{E72A7B5C-062F-D29D-DF09-3C4EFEBF4691}"/>
              </a:ext>
            </a:extLst>
          </p:cNvPr>
          <p:cNvSpPr>
            <a:spLocks noGrp="1"/>
          </p:cNvSpPr>
          <p:nvPr>
            <p:ph sz="half" idx="1"/>
          </p:nvPr>
        </p:nvSpPr>
        <p:spPr>
          <a:xfrm>
            <a:off x="844344" y="899865"/>
            <a:ext cx="10650792" cy="2130776"/>
          </a:xfrm>
        </p:spPr>
        <p:txBody>
          <a:bodyPr lIns="91440" tIns="45720" rIns="91440" bIns="45720" anchor="t"/>
          <a:lstStyle/>
          <a:p>
            <a:r>
              <a:rPr lang="en-US" b="1">
                <a:latin typeface="Franklin Gothic Book"/>
              </a:rPr>
              <a:t>Brief Overview:</a:t>
            </a:r>
            <a:r>
              <a:rPr lang="en-US">
                <a:latin typeface="Franklin Gothic Book"/>
              </a:rPr>
              <a:t> </a:t>
            </a:r>
            <a:endParaRPr lang="en-US"/>
          </a:p>
        </p:txBody>
      </p:sp>
      <p:sp>
        <p:nvSpPr>
          <p:cNvPr id="6" name="Content Placeholder 2">
            <a:extLst>
              <a:ext uri="{FF2B5EF4-FFF2-40B4-BE49-F238E27FC236}">
                <a16:creationId xmlns:a16="http://schemas.microsoft.com/office/drawing/2014/main" id="{AAD56131-E01F-7FAE-E208-7F100DA1E52B}"/>
              </a:ext>
            </a:extLst>
          </p:cNvPr>
          <p:cNvSpPr txBox="1">
            <a:spLocks/>
          </p:cNvSpPr>
          <p:nvPr/>
        </p:nvSpPr>
        <p:spPr>
          <a:xfrm>
            <a:off x="843115" y="3190781"/>
            <a:ext cx="10656937" cy="347042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Franklin Gothic Book"/>
              </a:rPr>
              <a:t>Descriptions</a:t>
            </a:r>
            <a:r>
              <a:rPr lang="en-US" dirty="0">
                <a:latin typeface="Franklin Gothic Book"/>
              </a:rPr>
              <a:t>: </a:t>
            </a:r>
          </a:p>
          <a:p>
            <a:pPr lvl="1">
              <a:buFont typeface="Wingdings" panose="020B0604020202020204" pitchFamily="34" charset="0"/>
              <a:buChar char="Ø"/>
            </a:pPr>
            <a:r>
              <a:rPr lang="en-US" dirty="0">
                <a:latin typeface="Franklin Gothic Book"/>
              </a:rPr>
              <a:t>Id: (String) T</a:t>
            </a:r>
            <a:r>
              <a:rPr lang="en-US" dirty="0">
                <a:ea typeface="+mn-lt"/>
                <a:cs typeface="+mn-lt"/>
              </a:rPr>
              <a:t>he unique id number for each Reddit New</a:t>
            </a:r>
          </a:p>
          <a:p>
            <a:pPr lvl="1">
              <a:buFont typeface="Wingdings" panose="020B0604020202020204" pitchFamily="34" charset="0"/>
              <a:buChar char="Ø"/>
            </a:pPr>
            <a:r>
              <a:rPr lang="en-US" dirty="0" err="1">
                <a:cs typeface="Calibri" panose="020F0502020204030204"/>
              </a:rPr>
              <a:t>Num_comments</a:t>
            </a:r>
            <a:r>
              <a:rPr lang="en-US" dirty="0">
                <a:cs typeface="Calibri" panose="020F0502020204030204"/>
              </a:rPr>
              <a:t>: (</a:t>
            </a:r>
            <a:r>
              <a:rPr lang="en-US" dirty="0">
                <a:ea typeface="+mn-lt"/>
                <a:cs typeface="+mn-lt"/>
              </a:rPr>
              <a:t>Numeric) The number of comments under each Reddit New</a:t>
            </a:r>
          </a:p>
          <a:p>
            <a:pPr lvl="1">
              <a:buFont typeface="Wingdings" panose="020B0604020202020204" pitchFamily="34" charset="0"/>
              <a:buChar char="Ø"/>
            </a:pPr>
            <a:r>
              <a:rPr lang="en-US" dirty="0">
                <a:ea typeface="+mn-lt"/>
                <a:cs typeface="+mn-lt"/>
              </a:rPr>
              <a:t>Score: (Numeric) The score for each new evaluated by Reddit</a:t>
            </a:r>
          </a:p>
          <a:p>
            <a:pPr lvl="1">
              <a:buFont typeface="Wingdings" panose="020B0604020202020204" pitchFamily="34" charset="0"/>
              <a:buChar char="Ø"/>
            </a:pPr>
            <a:r>
              <a:rPr lang="en-US" dirty="0">
                <a:ea typeface="+mn-lt"/>
                <a:cs typeface="+mn-lt"/>
              </a:rPr>
              <a:t>Title: (String) The title of each Reddit New</a:t>
            </a:r>
          </a:p>
          <a:p>
            <a:pPr lvl="1">
              <a:buFont typeface="Wingdings" panose="020B0604020202020204" pitchFamily="34" charset="0"/>
              <a:buChar char="Ø"/>
            </a:pPr>
            <a:r>
              <a:rPr lang="en-US" dirty="0">
                <a:ea typeface="+mn-lt"/>
                <a:cs typeface="+mn-lt"/>
              </a:rPr>
              <a:t>Created: (Float) The timestamp for each </a:t>
            </a:r>
            <a:r>
              <a:rPr lang="en-US" dirty="0" err="1">
                <a:ea typeface="+mn-lt"/>
                <a:cs typeface="+mn-lt"/>
              </a:rPr>
              <a:t>new’s</a:t>
            </a:r>
            <a:r>
              <a:rPr lang="en-US" dirty="0">
                <a:ea typeface="+mn-lt"/>
                <a:cs typeface="+mn-lt"/>
              </a:rPr>
              <a:t> creation</a:t>
            </a:r>
          </a:p>
          <a:p>
            <a:pPr lvl="1">
              <a:buFont typeface="Wingdings" panose="020B0604020202020204" pitchFamily="34" charset="0"/>
              <a:buChar char="Ø"/>
            </a:pPr>
            <a:r>
              <a:rPr lang="en-US" dirty="0">
                <a:ea typeface="+mn-lt"/>
                <a:cs typeface="+mn-lt"/>
              </a:rPr>
              <a:t>Date: (</a:t>
            </a:r>
            <a:r>
              <a:rPr lang="en-US" dirty="0" err="1">
                <a:ea typeface="+mn-lt"/>
                <a:cs typeface="+mn-lt"/>
              </a:rPr>
              <a:t>DateTime</a:t>
            </a:r>
            <a:r>
              <a:rPr lang="en-US" dirty="0">
                <a:ea typeface="+mn-lt"/>
                <a:cs typeface="+mn-lt"/>
              </a:rPr>
              <a:t>) The post date and time for each Reddit New</a:t>
            </a:r>
          </a:p>
          <a:p>
            <a:pPr lvl="1">
              <a:buFont typeface="Wingdings" panose="020B0604020202020204" pitchFamily="34" charset="0"/>
              <a:buChar char="Ø"/>
            </a:pPr>
            <a:endParaRPr lang="en-US" dirty="0">
              <a:ea typeface="+mn-lt"/>
              <a:cs typeface="+mn-lt"/>
            </a:endParaRPr>
          </a:p>
        </p:txBody>
      </p:sp>
      <p:pic>
        <p:nvPicPr>
          <p:cNvPr id="9" name="Picture 8">
            <a:extLst>
              <a:ext uri="{FF2B5EF4-FFF2-40B4-BE49-F238E27FC236}">
                <a16:creationId xmlns:a16="http://schemas.microsoft.com/office/drawing/2014/main" id="{4F6D2933-1EC7-2B0F-5194-D7D033398C37}"/>
              </a:ext>
            </a:extLst>
          </p:cNvPr>
          <p:cNvPicPr>
            <a:picLocks noChangeAspect="1"/>
          </p:cNvPicPr>
          <p:nvPr/>
        </p:nvPicPr>
        <p:blipFill>
          <a:blip r:embed="rId2"/>
          <a:stretch>
            <a:fillRect/>
          </a:stretch>
        </p:blipFill>
        <p:spPr>
          <a:xfrm>
            <a:off x="3566520" y="739724"/>
            <a:ext cx="7881434" cy="2753283"/>
          </a:xfrm>
          <a:prstGeom prst="rect">
            <a:avLst/>
          </a:prstGeom>
        </p:spPr>
      </p:pic>
    </p:spTree>
    <p:extLst>
      <p:ext uri="{BB962C8B-B14F-4D97-AF65-F5344CB8AC3E}">
        <p14:creationId xmlns:p14="http://schemas.microsoft.com/office/powerpoint/2010/main" val="149129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3826-87F7-B464-9707-579579AE07B1}"/>
              </a:ext>
            </a:extLst>
          </p:cNvPr>
          <p:cNvSpPr>
            <a:spLocks noGrp="1"/>
          </p:cNvSpPr>
          <p:nvPr>
            <p:ph type="title"/>
          </p:nvPr>
        </p:nvSpPr>
        <p:spPr>
          <a:xfrm>
            <a:off x="838200" y="365125"/>
            <a:ext cx="10515600" cy="849658"/>
          </a:xfrm>
        </p:spPr>
        <p:txBody>
          <a:bodyPr lIns="91440" tIns="45720" rIns="91440" bIns="45720" anchor="ctr"/>
          <a:lstStyle/>
          <a:p>
            <a:r>
              <a:rPr lang="en-US">
                <a:latin typeface="Franklin Gothic Medium"/>
              </a:rPr>
              <a:t>Data Description – for Stock Data</a:t>
            </a:r>
          </a:p>
          <a:p>
            <a:endParaRPr lang="en-US"/>
          </a:p>
        </p:txBody>
      </p:sp>
      <p:pic>
        <p:nvPicPr>
          <p:cNvPr id="4" name="Picture 4">
            <a:extLst>
              <a:ext uri="{FF2B5EF4-FFF2-40B4-BE49-F238E27FC236}">
                <a16:creationId xmlns:a16="http://schemas.microsoft.com/office/drawing/2014/main" id="{D28BD231-9B4F-3FC8-BAD4-298B9024BE8B}"/>
              </a:ext>
            </a:extLst>
          </p:cNvPr>
          <p:cNvPicPr>
            <a:picLocks noGrp="1" noChangeAspect="1"/>
          </p:cNvPicPr>
          <p:nvPr>
            <p:ph sz="half" idx="1"/>
          </p:nvPr>
        </p:nvPicPr>
        <p:blipFill>
          <a:blip r:embed="rId2"/>
          <a:stretch>
            <a:fillRect/>
          </a:stretch>
        </p:blipFill>
        <p:spPr>
          <a:xfrm>
            <a:off x="4601297" y="1225636"/>
            <a:ext cx="5781568" cy="1857375"/>
          </a:xfrm>
        </p:spPr>
      </p:pic>
      <p:sp>
        <p:nvSpPr>
          <p:cNvPr id="5" name="TextBox 4">
            <a:extLst>
              <a:ext uri="{FF2B5EF4-FFF2-40B4-BE49-F238E27FC236}">
                <a16:creationId xmlns:a16="http://schemas.microsoft.com/office/drawing/2014/main" id="{B76614BC-0C91-C749-7CB5-CDAE73473290}"/>
              </a:ext>
            </a:extLst>
          </p:cNvPr>
          <p:cNvSpPr txBox="1"/>
          <p:nvPr/>
        </p:nvSpPr>
        <p:spPr>
          <a:xfrm>
            <a:off x="839304" y="1029252"/>
            <a:ext cx="307436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800" b="1">
                <a:cs typeface="Calibri"/>
              </a:rPr>
              <a:t>Brief Overview:</a:t>
            </a:r>
          </a:p>
        </p:txBody>
      </p:sp>
      <p:sp>
        <p:nvSpPr>
          <p:cNvPr id="6" name="Rectangle 5"/>
          <p:cNvSpPr/>
          <p:nvPr/>
        </p:nvSpPr>
        <p:spPr>
          <a:xfrm>
            <a:off x="838200" y="3083011"/>
            <a:ext cx="8571271" cy="3108543"/>
          </a:xfrm>
          <a:prstGeom prst="rect">
            <a:avLst/>
          </a:prstGeom>
        </p:spPr>
        <p:txBody>
          <a:bodyPr wrap="square">
            <a:spAutoFit/>
          </a:bodyPr>
          <a:lstStyle/>
          <a:p>
            <a:pPr marL="342900" lvl="0" indent="-342900">
              <a:buFont typeface="Arial" panose="020B0604020202020204" pitchFamily="34" charset="0"/>
              <a:buChar char="•"/>
            </a:pPr>
            <a:r>
              <a:rPr lang="en-US" sz="2800" b="1">
                <a:solidFill>
                  <a:prstClr val="black"/>
                </a:solidFill>
              </a:rPr>
              <a:t>Descriptions</a:t>
            </a:r>
            <a:r>
              <a:rPr lang="en-US" sz="2800" b="1">
                <a:solidFill>
                  <a:prstClr val="black"/>
                </a:solidFill>
                <a:latin typeface="Franklin Gothic Book"/>
              </a:rPr>
              <a:t>: </a:t>
            </a:r>
          </a:p>
          <a:p>
            <a:pPr marL="742950" lvl="1" indent="-285750">
              <a:buFont typeface="Wingdings" panose="05000000000000000000" pitchFamily="2" charset="2"/>
              <a:buChar char="Ø"/>
            </a:pPr>
            <a:r>
              <a:rPr lang="en-US" sz="2400">
                <a:solidFill>
                  <a:prstClr val="black"/>
                </a:solidFill>
                <a:latin typeface="Franklin Gothic Book"/>
              </a:rPr>
              <a:t>Date: The date on which the stock price is being traded.</a:t>
            </a:r>
          </a:p>
          <a:p>
            <a:pPr marL="742950" lvl="1" indent="-285750">
              <a:buFont typeface="Wingdings" panose="05000000000000000000" pitchFamily="2" charset="2"/>
              <a:buChar char="Ø"/>
            </a:pPr>
            <a:r>
              <a:rPr lang="en-US" sz="2400">
                <a:solidFill>
                  <a:prstClr val="black"/>
                </a:solidFill>
                <a:cs typeface="Calibri" panose="020F0502020204030204"/>
              </a:rPr>
              <a:t>Open: The price of the stocks at the opening time of the stock market.</a:t>
            </a:r>
          </a:p>
          <a:p>
            <a:pPr marL="742950" lvl="1" indent="-285750">
              <a:buFont typeface="Wingdings" panose="05000000000000000000" pitchFamily="2" charset="2"/>
              <a:buChar char="Ø"/>
            </a:pPr>
            <a:r>
              <a:rPr lang="en-US" sz="2400">
                <a:solidFill>
                  <a:prstClr val="black"/>
                </a:solidFill>
                <a:cs typeface="Calibri" panose="020F0502020204030204"/>
              </a:rPr>
              <a:t>Close: The price of the stocks at the closing time of the stock market.</a:t>
            </a:r>
          </a:p>
          <a:p>
            <a:pPr marL="742950" lvl="1" indent="-285750">
              <a:buFont typeface="Wingdings" panose="05000000000000000000" pitchFamily="2" charset="2"/>
              <a:buChar char="Ø"/>
            </a:pPr>
            <a:r>
              <a:rPr lang="en-US" sz="2400">
                <a:solidFill>
                  <a:prstClr val="black"/>
                </a:solidFill>
                <a:cs typeface="Calibri" panose="020F0502020204030204"/>
              </a:rPr>
              <a:t>High: The highest price for the stocks traded on the day.</a:t>
            </a:r>
          </a:p>
          <a:p>
            <a:pPr marL="742950" lvl="1" indent="-285750">
              <a:buFont typeface="Wingdings" panose="05000000000000000000" pitchFamily="2" charset="2"/>
              <a:buChar char="Ø"/>
            </a:pPr>
            <a:r>
              <a:rPr lang="en-US" sz="2400">
                <a:solidFill>
                  <a:prstClr val="black"/>
                </a:solidFill>
                <a:cs typeface="Calibri" panose="020F0502020204030204"/>
              </a:rPr>
              <a:t>Low: The lowest price for the stocks traded on the day.</a:t>
            </a:r>
          </a:p>
        </p:txBody>
      </p:sp>
    </p:spTree>
    <p:extLst>
      <p:ext uri="{BB962C8B-B14F-4D97-AF65-F5344CB8AC3E}">
        <p14:creationId xmlns:p14="http://schemas.microsoft.com/office/powerpoint/2010/main" val="17467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6083-7549-CC53-A6AE-DCD637EC5B44}"/>
              </a:ext>
            </a:extLst>
          </p:cNvPr>
          <p:cNvSpPr>
            <a:spLocks noGrp="1"/>
          </p:cNvSpPr>
          <p:nvPr>
            <p:ph type="title"/>
          </p:nvPr>
        </p:nvSpPr>
        <p:spPr>
          <a:xfrm>
            <a:off x="838200" y="2561"/>
            <a:ext cx="10515600" cy="1026353"/>
          </a:xfrm>
        </p:spPr>
        <p:txBody>
          <a:bodyPr lIns="91440" tIns="45720" rIns="91440" bIns="45720" anchor="ctr"/>
          <a:lstStyle/>
          <a:p>
            <a:r>
              <a:rPr lang="en-US">
                <a:latin typeface="Franklin Gothic Medium"/>
              </a:rPr>
              <a:t>Data Cleaning result</a:t>
            </a:r>
            <a:endParaRPr lang="en-US"/>
          </a:p>
        </p:txBody>
      </p:sp>
      <p:sp>
        <p:nvSpPr>
          <p:cNvPr id="3" name="Content Placeholder 2">
            <a:extLst>
              <a:ext uri="{FF2B5EF4-FFF2-40B4-BE49-F238E27FC236}">
                <a16:creationId xmlns:a16="http://schemas.microsoft.com/office/drawing/2014/main" id="{BA2CC076-3AE9-73A1-D6A1-EF31E3E3EBAA}"/>
              </a:ext>
            </a:extLst>
          </p:cNvPr>
          <p:cNvSpPr>
            <a:spLocks noGrp="1"/>
          </p:cNvSpPr>
          <p:nvPr>
            <p:ph sz="half" idx="1"/>
          </p:nvPr>
        </p:nvSpPr>
        <p:spPr>
          <a:xfrm>
            <a:off x="328151" y="1428349"/>
            <a:ext cx="7381567" cy="5698112"/>
          </a:xfrm>
        </p:spPr>
        <p:txBody>
          <a:bodyPr lIns="91440" tIns="45720" rIns="91440" bIns="45720" anchor="t"/>
          <a:lstStyle/>
          <a:p>
            <a:pPr marL="0" indent="0">
              <a:buNone/>
            </a:pPr>
            <a:r>
              <a:rPr lang="en-US" sz="2400" dirty="0">
                <a:latin typeface="Franklin Gothic Book"/>
              </a:rPr>
              <a:t>1. The News data set</a:t>
            </a:r>
          </a:p>
          <a:p>
            <a:r>
              <a:rPr lang="en-US" sz="2400" dirty="0">
                <a:latin typeface="Franklin Gothic Book"/>
              </a:rPr>
              <a:t>Step 1: Import necessary libraries and packages</a:t>
            </a:r>
            <a:endParaRPr lang="en-US" dirty="0"/>
          </a:p>
          <a:p>
            <a:r>
              <a:rPr lang="en-US" sz="2400" dirty="0">
                <a:latin typeface="Franklin Gothic Book"/>
              </a:rPr>
              <a:t>Step 2: Remove missing values by using </a:t>
            </a:r>
            <a:r>
              <a:rPr lang="en-US" sz="2400" dirty="0" err="1">
                <a:latin typeface="Franklin Gothic Book"/>
              </a:rPr>
              <a:t>df.dropna</a:t>
            </a:r>
            <a:r>
              <a:rPr lang="en-US" sz="2400" dirty="0">
                <a:latin typeface="Franklin Gothic Book"/>
              </a:rPr>
              <a:t>()</a:t>
            </a:r>
            <a:endParaRPr lang="en-US" sz="2400" dirty="0"/>
          </a:p>
          <a:p>
            <a:r>
              <a:rPr lang="en-US" sz="2400" dirty="0">
                <a:latin typeface="Franklin Gothic Book"/>
              </a:rPr>
              <a:t>Step 3: Remove special characters</a:t>
            </a:r>
          </a:p>
          <a:p>
            <a:r>
              <a:rPr lang="en-US" sz="2400" dirty="0">
                <a:latin typeface="Franklin Gothic Book"/>
              </a:rPr>
              <a:t>Step 4: Remove stop words</a:t>
            </a:r>
            <a:endParaRPr lang="en-US" sz="2400" dirty="0"/>
          </a:p>
          <a:p>
            <a:r>
              <a:rPr lang="en-US" sz="2400" dirty="0">
                <a:latin typeface="Franklin Gothic Book"/>
              </a:rPr>
              <a:t>Step 5: Lemmatization and Stemming</a:t>
            </a:r>
            <a:endParaRPr lang="en-US" sz="2400" dirty="0"/>
          </a:p>
          <a:p>
            <a:pPr marL="0" indent="0">
              <a:buNone/>
            </a:pPr>
            <a:endParaRPr lang="en-US" sz="2000" dirty="0"/>
          </a:p>
          <a:p>
            <a:pPr>
              <a:buNone/>
            </a:pPr>
            <a:r>
              <a:rPr lang="en-US" sz="2400" dirty="0">
                <a:latin typeface="Franklin Gothic Book"/>
              </a:rPr>
              <a:t>2. The Stock price data set</a:t>
            </a:r>
          </a:p>
          <a:p>
            <a:r>
              <a:rPr lang="en-US" sz="2400" dirty="0">
                <a:latin typeface="Franklin Gothic Book"/>
              </a:rPr>
              <a:t>We did not perform any data cleaning because there is no missing value in the data set. </a:t>
            </a:r>
            <a:endParaRPr lang="en-US" sz="2400" dirty="0"/>
          </a:p>
          <a:p>
            <a:pPr>
              <a:buNone/>
            </a:pPr>
            <a:endParaRPr lang="en-US" sz="2400" dirty="0"/>
          </a:p>
          <a:p>
            <a:pPr marL="0" indent="0">
              <a:buNone/>
            </a:pPr>
            <a:endParaRPr lang="en-US" sz="2000" dirty="0"/>
          </a:p>
        </p:txBody>
      </p:sp>
      <p:sp>
        <p:nvSpPr>
          <p:cNvPr id="7" name="Content Placeholder 2">
            <a:extLst>
              <a:ext uri="{FF2B5EF4-FFF2-40B4-BE49-F238E27FC236}">
                <a16:creationId xmlns:a16="http://schemas.microsoft.com/office/drawing/2014/main" id="{D9079C3A-FBE5-87AD-344C-C16F0F2A9602}"/>
              </a:ext>
            </a:extLst>
          </p:cNvPr>
          <p:cNvSpPr txBox="1">
            <a:spLocks/>
          </p:cNvSpPr>
          <p:nvPr/>
        </p:nvSpPr>
        <p:spPr>
          <a:xfrm>
            <a:off x="9495944" y="56669"/>
            <a:ext cx="1101214" cy="56990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Franklin Gothic Book"/>
              </a:rPr>
              <a:t>Before</a:t>
            </a:r>
            <a:endParaRPr lang="en-US" sz="2400"/>
          </a:p>
          <a:p>
            <a:endParaRPr lang="en-US" sz="2400"/>
          </a:p>
          <a:p>
            <a:pPr marL="0" indent="0">
              <a:buFont typeface="Arial" panose="020B0604020202020204" pitchFamily="34" charset="0"/>
              <a:buNone/>
            </a:pPr>
            <a:endParaRPr lang="en-US" sz="2000"/>
          </a:p>
        </p:txBody>
      </p:sp>
      <p:sp>
        <p:nvSpPr>
          <p:cNvPr id="10" name="Content Placeholder 2">
            <a:extLst>
              <a:ext uri="{FF2B5EF4-FFF2-40B4-BE49-F238E27FC236}">
                <a16:creationId xmlns:a16="http://schemas.microsoft.com/office/drawing/2014/main" id="{4EA56F80-17B2-DAB6-D773-7EE630D76CAE}"/>
              </a:ext>
            </a:extLst>
          </p:cNvPr>
          <p:cNvSpPr txBox="1">
            <a:spLocks/>
          </p:cNvSpPr>
          <p:nvPr/>
        </p:nvSpPr>
        <p:spPr>
          <a:xfrm>
            <a:off x="9714906" y="3377498"/>
            <a:ext cx="1150376" cy="59448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Franklin Gothic Book"/>
              </a:rPr>
              <a:t>After</a:t>
            </a:r>
            <a:endParaRPr lang="en-US" sz="2400" dirty="0"/>
          </a:p>
          <a:p>
            <a:endParaRPr lang="en-US" sz="2400" dirty="0"/>
          </a:p>
          <a:p>
            <a:pPr marL="0" indent="0">
              <a:buFont typeface="Arial" panose="020B0604020202020204" pitchFamily="34" charset="0"/>
              <a:buNone/>
            </a:pPr>
            <a:endParaRPr lang="en-US" sz="2000" dirty="0"/>
          </a:p>
        </p:txBody>
      </p:sp>
      <p:pic>
        <p:nvPicPr>
          <p:cNvPr id="8" name="Picture 7">
            <a:extLst>
              <a:ext uri="{FF2B5EF4-FFF2-40B4-BE49-F238E27FC236}">
                <a16:creationId xmlns:a16="http://schemas.microsoft.com/office/drawing/2014/main" id="{9633BCFB-393D-9848-A575-7BEEA538CFF2}"/>
              </a:ext>
            </a:extLst>
          </p:cNvPr>
          <p:cNvPicPr>
            <a:picLocks noChangeAspect="1"/>
          </p:cNvPicPr>
          <p:nvPr/>
        </p:nvPicPr>
        <p:blipFill>
          <a:blip r:embed="rId2"/>
          <a:stretch>
            <a:fillRect/>
          </a:stretch>
        </p:blipFill>
        <p:spPr>
          <a:xfrm>
            <a:off x="8508443" y="392884"/>
            <a:ext cx="3141013" cy="2984614"/>
          </a:xfrm>
          <a:prstGeom prst="rect">
            <a:avLst/>
          </a:prstGeom>
        </p:spPr>
      </p:pic>
      <p:pic>
        <p:nvPicPr>
          <p:cNvPr id="11" name="Picture 10">
            <a:extLst>
              <a:ext uri="{FF2B5EF4-FFF2-40B4-BE49-F238E27FC236}">
                <a16:creationId xmlns:a16="http://schemas.microsoft.com/office/drawing/2014/main" id="{CFE6E999-5F23-F0EB-1BDD-9F340FB153FF}"/>
              </a:ext>
            </a:extLst>
          </p:cNvPr>
          <p:cNvPicPr>
            <a:picLocks noChangeAspect="1"/>
          </p:cNvPicPr>
          <p:nvPr/>
        </p:nvPicPr>
        <p:blipFill>
          <a:blip r:embed="rId3"/>
          <a:stretch>
            <a:fillRect/>
          </a:stretch>
        </p:blipFill>
        <p:spPr>
          <a:xfrm>
            <a:off x="8508443" y="3767821"/>
            <a:ext cx="3339734" cy="3139350"/>
          </a:xfrm>
          <a:prstGeom prst="rect">
            <a:avLst/>
          </a:prstGeom>
        </p:spPr>
      </p:pic>
    </p:spTree>
    <p:extLst>
      <p:ext uri="{BB962C8B-B14F-4D97-AF65-F5344CB8AC3E}">
        <p14:creationId xmlns:p14="http://schemas.microsoft.com/office/powerpoint/2010/main" val="3841871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22A42B6-56D5-6440-86E6-7006FC53B59A}" vid="{CD8EB4FB-6531-A248-888A-0E93811EC0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FD6847ABD68648A4A5104C82CD7D9A" ma:contentTypeVersion="4" ma:contentTypeDescription="Create a new document." ma:contentTypeScope="" ma:versionID="60206f9297898496ccf633d87521833d">
  <xsd:schema xmlns:xsd="http://www.w3.org/2001/XMLSchema" xmlns:xs="http://www.w3.org/2001/XMLSchema" xmlns:p="http://schemas.microsoft.com/office/2006/metadata/properties" xmlns:ns2="c92e4237-76ca-47eb-87b2-49b616012c67" targetNamespace="http://schemas.microsoft.com/office/2006/metadata/properties" ma:root="true" ma:fieldsID="121b3317dc3dae0e0a3999fbf98edebc" ns2:_="">
    <xsd:import namespace="c92e4237-76ca-47eb-87b2-49b616012c6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2e4237-76ca-47eb-87b2-49b616012c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D61-184A-4567-9F21-C4B75DB52E03}">
  <ds:schemaRefs>
    <ds:schemaRef ds:uri="http://schemas.microsoft.com/office/2006/documentManagement/types"/>
    <ds:schemaRef ds:uri="http://purl.org/dc/elements/1.1/"/>
    <ds:schemaRef ds:uri="http://purl.org/dc/terms/"/>
    <ds:schemaRef ds:uri="http://purl.org/dc/dcmitype/"/>
    <ds:schemaRef ds:uri="http://schemas.openxmlformats.org/package/2006/metadata/core-properties"/>
    <ds:schemaRef ds:uri="c92e4237-76ca-47eb-87b2-49b616012c67"/>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892B213-2B1D-43E3-A5E5-9D61D2F075EA}">
  <ds:schemaRefs>
    <ds:schemaRef ds:uri="http://schemas.microsoft.com/sharepoint/v3/contenttype/forms"/>
  </ds:schemaRefs>
</ds:datastoreItem>
</file>

<file path=customXml/itemProps3.xml><?xml version="1.0" encoding="utf-8"?>
<ds:datastoreItem xmlns:ds="http://schemas.openxmlformats.org/officeDocument/2006/customXml" ds:itemID="{A96FF17E-3848-475D-844D-E9A4D3D885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2e4237-76ca-47eb-87b2-49b616012c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emplate>Office Theme</Template>
  <TotalTime>16</TotalTime>
  <Words>2261</Words>
  <Application>Microsoft Office PowerPoint</Application>
  <PresentationFormat>Widescreen</PresentationFormat>
  <Paragraphs>300</Paragraphs>
  <Slides>35</Slides>
  <Notes>17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5" baseType="lpstr">
      <vt:lpstr>Arial</vt:lpstr>
      <vt:lpstr>Calibri</vt:lpstr>
      <vt:lpstr>Courier New</vt:lpstr>
      <vt:lpstr>Courier New,monospace</vt:lpstr>
      <vt:lpstr>Franklin Gothic Book</vt:lpstr>
      <vt:lpstr>Franklin Gothic Medium</vt:lpstr>
      <vt:lpstr>Times New Roman</vt:lpstr>
      <vt:lpstr>Wingdings</vt:lpstr>
      <vt:lpstr>Office Theme</vt:lpstr>
      <vt:lpstr>think-cell Slide</vt:lpstr>
      <vt:lpstr>Topic Analysis on  Stock Market Prediction</vt:lpstr>
      <vt:lpstr>Research/Business Goals</vt:lpstr>
      <vt:lpstr>Research/Business Questions</vt:lpstr>
      <vt:lpstr>Data Collection</vt:lpstr>
      <vt:lpstr>Data Collection</vt:lpstr>
      <vt:lpstr>Data Collection</vt:lpstr>
      <vt:lpstr>Data Description – for News Data</vt:lpstr>
      <vt:lpstr>Data Description – for Stock Data </vt:lpstr>
      <vt:lpstr>Data Cleaning result</vt:lpstr>
      <vt:lpstr>Data Transformation – News Data</vt:lpstr>
      <vt:lpstr>Features Reduction– News Data</vt:lpstr>
      <vt:lpstr>Data Transformation – Stock price</vt:lpstr>
      <vt:lpstr>Data Transformation – Stock price</vt:lpstr>
      <vt:lpstr>Modeling Results – News Data  (Without Features Deduction)</vt:lpstr>
      <vt:lpstr>Modeling Results – News Data  (With Features Deduction)</vt:lpstr>
      <vt:lpstr>Modeling Results – News Data  (With Features Deduction) </vt:lpstr>
      <vt:lpstr>Modeling – Stock Price Prediction</vt:lpstr>
      <vt:lpstr>Modeling – Stock Price Prediction</vt:lpstr>
      <vt:lpstr>Modeling – Stock Price Prediction</vt:lpstr>
      <vt:lpstr>Modeling – Stock Price Prediction</vt:lpstr>
      <vt:lpstr>Modeling – Stock Price Prediction</vt:lpstr>
      <vt:lpstr>Modeling – Stock Price Prediction</vt:lpstr>
      <vt:lpstr>Modeling – Stock Price Prediction</vt:lpstr>
      <vt:lpstr>Modeling – Stock Price Prediction</vt:lpstr>
      <vt:lpstr>Modeling – Stock Price Prediction</vt:lpstr>
      <vt:lpstr>Discussion and Conclusion</vt:lpstr>
      <vt:lpstr>Future works</vt:lpstr>
      <vt:lpstr>Thank you!</vt:lpstr>
      <vt:lpstr>Modeling – Stock Price Prediction</vt:lpstr>
      <vt:lpstr>Bibliographical References</vt:lpstr>
      <vt:lpstr>Data Preparation – for News Dataset</vt:lpstr>
      <vt:lpstr>Data Preparation – for DJIA Dataset</vt:lpstr>
      <vt:lpstr>Data Preparation – for DJIA Dataset</vt:lpstr>
      <vt:lpstr>Modeling Plan</vt:lpstr>
      <vt:lpstr>Modeling – News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Youakim BADR</dc:creator>
  <cp:lastModifiedBy>Kavuri, Lakshmi Kausalya</cp:lastModifiedBy>
  <cp:revision>4</cp:revision>
  <dcterms:created xsi:type="dcterms:W3CDTF">2018-11-27T04:22:11Z</dcterms:created>
  <dcterms:modified xsi:type="dcterms:W3CDTF">2022-12-29T03:55:50Z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0x01010099FD6847ABD68648A4A5104C82CD7D9A</vt:lpwstr>
  </property>
</Properties>
</file>